
<file path=[Content_Types].xml><?xml version="1.0" encoding="utf-8"?>
<Types xmlns="http://schemas.openxmlformats.org/package/2006/content-types">
  <Default ContentType="image/jpeg" Extension="jpg"/>
  <Default ContentType="application/vnd.openxmlformats-package.relationships+xml" Extension="rels"/>
  <Default ContentType="image/png" Extension="png"/>
  <Default ContentType="application/xml" Extension="xml"/>
  <Default ContentType="image/gif" Extension="gif"/>
  <Override ContentType="application/vnd.openxmlformats-officedocument.presentationml.slideLayout+xml" PartName="/ppt/slideLayouts/slideLayout1.xml"/>
  <Override ContentType="application/vnd.openxmlformats-officedocument.presentationml.slideLayout+xml" PartName="/ppt/slideLayouts/slideLayout8.xml"/>
  <Override ContentType="application/vnd.openxmlformats-officedocument.presentationml.slideLayout+xml" PartName="/ppt/slideLayouts/slideLayout7.xml"/>
  <Override ContentType="application/vnd.openxmlformats-officedocument.presentationml.slideLayout+xml" PartName="/ppt/slideLayouts/slideLayout3.xml"/>
  <Override ContentType="application/vnd.openxmlformats-officedocument.presentationml.slideLayout+xml" PartName="/ppt/slideLayouts/slideLayout6.xml"/>
  <Override ContentType="application/vnd.openxmlformats-officedocument.presentationml.slideLayout+xml" PartName="/ppt/slideLayouts/slideLayout2.xml"/>
  <Override ContentType="application/vnd.openxmlformats-officedocument.presentationml.slideLayout+xml" PartName="/ppt/slideLayouts/slideLayout5.xml"/>
  <Override ContentType="application/vnd.openxmlformats-officedocument.presentationml.slideLayout+xml" PartName="/ppt/slideLayouts/slideLayout4.xml"/>
  <Override ContentType="application/vnd.openxmlformats-officedocument.presentationml.notesSlide+xml" PartName="/ppt/notesSlides/notesSlide4.xml"/>
  <Override ContentType="application/vnd.openxmlformats-officedocument.presentationml.notesSlide+xml" PartName="/ppt/notesSlides/notesSlide39.xml"/>
  <Override ContentType="application/vnd.openxmlformats-officedocument.presentationml.notesSlide+xml" PartName="/ppt/notesSlides/notesSlide5.xml"/>
  <Override ContentType="application/vnd.openxmlformats-officedocument.presentationml.notesSlide+xml" PartName="/ppt/notesSlides/notesSlide20.xml"/>
  <Override ContentType="application/vnd.openxmlformats-officedocument.presentationml.notesSlide+xml" PartName="/ppt/notesSlides/notesSlide9.xml"/>
  <Override ContentType="application/vnd.openxmlformats-officedocument.presentationml.notesSlide+xml" PartName="/ppt/notesSlides/notesSlide33.xml"/>
  <Override ContentType="application/vnd.openxmlformats-officedocument.presentationml.notesSlide+xml" PartName="/ppt/notesSlides/notesSlide10.xml"/>
  <Override ContentType="application/vnd.openxmlformats-officedocument.presentationml.notesSlide+xml" PartName="/ppt/notesSlides/notesSlide24.xml"/>
  <Override ContentType="application/vnd.openxmlformats-officedocument.presentationml.notesSlide+xml" PartName="/ppt/notesSlides/notesSlide17.xml"/>
  <Override ContentType="application/vnd.openxmlformats-officedocument.presentationml.notesSlide+xml" PartName="/ppt/notesSlides/notesSlide25.xml"/>
  <Override ContentType="application/vnd.openxmlformats-officedocument.presentationml.notesSlide+xml" PartName="/ppt/notesSlides/notesSlide14.xml"/>
  <Override ContentType="application/vnd.openxmlformats-officedocument.presentationml.notesSlide+xml" PartName="/ppt/notesSlides/notesSlide43.xml"/>
  <Override ContentType="application/vnd.openxmlformats-officedocument.presentationml.notesSlide+xml" PartName="/ppt/notesSlides/notesSlide37.xml"/>
  <Override ContentType="application/vnd.openxmlformats-officedocument.presentationml.notesSlide+xml" PartName="/ppt/notesSlides/notesSlide32.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35.xml"/>
  <Override ContentType="application/vnd.openxmlformats-officedocument.presentationml.notesSlide+xml" PartName="/ppt/notesSlides/notesSlide31.xml"/>
  <Override ContentType="application/vnd.openxmlformats-officedocument.presentationml.notesSlide+xml" PartName="/ppt/notesSlides/notesSlide22.xml"/>
  <Override ContentType="application/vnd.openxmlformats-officedocument.presentationml.notesSlide+xml" PartName="/ppt/notesSlides/notesSlide13.xml"/>
  <Override ContentType="application/vnd.openxmlformats-officedocument.presentationml.notesSlide+xml" PartName="/ppt/notesSlides/notesSlide27.xml"/>
  <Override ContentType="application/vnd.openxmlformats-officedocument.presentationml.notesSlide+xml" PartName="/ppt/notesSlides/notesSlide41.xml"/>
  <Override ContentType="application/vnd.openxmlformats-officedocument.presentationml.notesSlide+xml" PartName="/ppt/notesSlides/notesSlide16.xml"/>
  <Override ContentType="application/vnd.openxmlformats-officedocument.presentationml.notesSlide+xml" PartName="/ppt/notesSlides/notesSlide12.xml"/>
  <Override ContentType="application/vnd.openxmlformats-officedocument.presentationml.notesSlide+xml" PartName="/ppt/notesSlides/notesSlide3.xml"/>
  <Override ContentType="application/vnd.openxmlformats-officedocument.presentationml.notesSlide+xml" PartName="/ppt/notesSlides/notesSlide1.xml"/>
  <Override ContentType="application/vnd.openxmlformats-officedocument.presentationml.notesSlide+xml" PartName="/ppt/notesSlides/notesSlide15.xml"/>
  <Override ContentType="application/vnd.openxmlformats-officedocument.presentationml.notesSlide+xml" PartName="/ppt/notesSlides/notesSlide6.xml"/>
  <Override ContentType="application/vnd.openxmlformats-officedocument.presentationml.notesSlide+xml" PartName="/ppt/notesSlides/notesSlide42.xml"/>
  <Override ContentType="application/vnd.openxmlformats-officedocument.presentationml.notesSlide+xml" PartName="/ppt/notesSlides/notesSlide38.xml"/>
  <Override ContentType="application/vnd.openxmlformats-officedocument.presentationml.notesSlide+xml" PartName="/ppt/notesSlides/notesSlide28.xml"/>
  <Override ContentType="application/vnd.openxmlformats-officedocument.presentationml.notesSlide+xml" PartName="/ppt/notesSlides/notesSlide40.xml"/>
  <Override ContentType="application/vnd.openxmlformats-officedocument.presentationml.notesSlide+xml" PartName="/ppt/notesSlides/notesSlide26.xml"/>
  <Override ContentType="application/vnd.openxmlformats-officedocument.presentationml.notesSlide+xml" PartName="/ppt/notesSlides/notesSlide8.xml"/>
  <Override ContentType="application/vnd.openxmlformats-officedocument.presentationml.notesSlide+xml" PartName="/ppt/notesSlides/notesSlide11.xml"/>
  <Override ContentType="application/vnd.openxmlformats-officedocument.presentationml.notesSlide+xml" PartName="/ppt/notesSlides/notesSlide45.xml"/>
  <Override ContentType="application/vnd.openxmlformats-officedocument.presentationml.notesSlide+xml" PartName="/ppt/notesSlides/notesSlide23.xml"/>
  <Override ContentType="application/vnd.openxmlformats-officedocument.presentationml.notesSlide+xml" PartName="/ppt/notesSlides/notesSlide29.xml"/>
  <Override ContentType="application/vnd.openxmlformats-officedocument.presentationml.notesSlide+xml" PartName="/ppt/notesSlides/notesSlide44.xml"/>
  <Override ContentType="application/vnd.openxmlformats-officedocument.presentationml.notesSlide+xml" PartName="/ppt/notesSlides/notesSlide46.xml"/>
  <Override ContentType="application/vnd.openxmlformats-officedocument.presentationml.notesSlide+xml" PartName="/ppt/notesSlides/notesSlide19.xml"/>
  <Override ContentType="application/vnd.openxmlformats-officedocument.presentationml.notesSlide+xml" PartName="/ppt/notesSlides/notesSlide30.xml"/>
  <Override ContentType="application/vnd.openxmlformats-officedocument.presentationml.notesSlide+xml" PartName="/ppt/notesSlides/notesSlide34.xml"/>
  <Override ContentType="application/vnd.openxmlformats-officedocument.presentationml.notesSlide+xml" PartName="/ppt/notesSlides/notesSlide21.xml"/>
  <Override ContentType="application/vnd.openxmlformats-officedocument.presentationml.notesSlide+xml" PartName="/ppt/notesSlides/notesSlide36.xml"/>
  <Override ContentType="application/vnd.openxmlformats-officedocument.presentationml.notesSlide+xml" PartName="/ppt/notesSlides/notesSlide1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3.xml"/>
  <Override ContentType="application/vnd.openxmlformats-officedocument.theme+xml" PartName="/ppt/theme/theme2.xml"/>
  <Override ContentType="application/vnd.openxmlformats-officedocument.theme+xml" PartName="/ppt/theme/theme1.xml"/>
  <Override ContentType="application/vnd.openxmlformats-officedocument.presentationml.slideMaster+xml" PartName="/ppt/slideMasters/slideMaster1.xml"/>
  <Override ContentType="application/vnd.openxmlformats-officedocument.presentationml.slide+xml" PartName="/ppt/slides/slide37.xml"/>
  <Override ContentType="application/vnd.openxmlformats-officedocument.presentationml.slide+xml" PartName="/ppt/slides/slide16.xml"/>
  <Override ContentType="application/vnd.openxmlformats-officedocument.presentationml.slide+xml" PartName="/ppt/slides/slide21.xml"/>
  <Override ContentType="application/vnd.openxmlformats-officedocument.presentationml.slide+xml" PartName="/ppt/slides/slide45.xml"/>
  <Override ContentType="application/vnd.openxmlformats-officedocument.presentationml.slide+xml" PartName="/ppt/slides/slide2.xml"/>
  <Override ContentType="application/vnd.openxmlformats-officedocument.presentationml.slide+xml" PartName="/ppt/slides/slide26.xml"/>
  <Override ContentType="application/vnd.openxmlformats-officedocument.presentationml.slide+xml" PartName="/ppt/slides/slide25.xml"/>
  <Override ContentType="application/vnd.openxmlformats-officedocument.presentationml.slide+xml" PartName="/ppt/slides/slide6.xml"/>
  <Override ContentType="application/vnd.openxmlformats-officedocument.presentationml.slide+xml" PartName="/ppt/slides/slide3.xml"/>
  <Override ContentType="application/vnd.openxmlformats-officedocument.presentationml.slide+xml" PartName="/ppt/slides/slide33.xml"/>
  <Override ContentType="application/vnd.openxmlformats-officedocument.presentationml.slide+xml" PartName="/ppt/slides/slide36.xml"/>
  <Override ContentType="application/vnd.openxmlformats-officedocument.presentationml.slide+xml" PartName="/ppt/slides/slide35.xml"/>
  <Override ContentType="application/vnd.openxmlformats-officedocument.presentationml.slide+xml" PartName="/ppt/slides/slide17.xml"/>
  <Override ContentType="application/vnd.openxmlformats-officedocument.presentationml.slide+xml" PartName="/ppt/slides/slide24.xml"/>
  <Override ContentType="application/vnd.openxmlformats-officedocument.presentationml.slide+xml" PartName="/ppt/slides/slide34.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42.xml"/>
  <Override ContentType="application/vnd.openxmlformats-officedocument.presentationml.slide+xml" PartName="/ppt/slides/slide31.xml"/>
  <Override ContentType="application/vnd.openxmlformats-officedocument.presentationml.slide+xml" PartName="/ppt/slides/slide43.xml"/>
  <Override ContentType="application/vnd.openxmlformats-officedocument.presentationml.slide+xml" PartName="/ppt/slides/slide40.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4.xml"/>
  <Override ContentType="application/vnd.openxmlformats-officedocument.presentationml.slide+xml" PartName="/ppt/slides/slide38.xml"/>
  <Override ContentType="application/vnd.openxmlformats-officedocument.presentationml.slide+xml" PartName="/ppt/slides/slide20.xml"/>
  <Override ContentType="application/vnd.openxmlformats-officedocument.presentationml.slide+xml" PartName="/ppt/slides/slide12.xml"/>
  <Override ContentType="application/vnd.openxmlformats-officedocument.presentationml.slide+xml" PartName="/ppt/slides/slide46.xml"/>
  <Override ContentType="application/vnd.openxmlformats-officedocument.presentationml.slide+xml" PartName="/ppt/slides/slide13.xml"/>
  <Override ContentType="application/vnd.openxmlformats-officedocument.presentationml.slide+xml" PartName="/ppt/slides/slide29.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8.xml"/>
  <Override ContentType="application/vnd.openxmlformats-officedocument.presentationml.slide+xml" PartName="/ppt/slides/slide15.xml"/>
  <Override ContentType="application/vnd.openxmlformats-officedocument.presentationml.slide+xml" PartName="/ppt/slides/slide7.xml"/>
  <Override ContentType="application/vnd.openxmlformats-officedocument.presentationml.slide+xml" PartName="/ppt/slides/slide30.xml"/>
  <Override ContentType="application/vnd.openxmlformats-officedocument.presentationml.slide+xml" PartName="/ppt/slides/slide8.xml"/>
  <Override ContentType="application/vnd.openxmlformats-officedocument.presentationml.slide+xml" PartName="/ppt/slides/slide27.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xml" PartName="/ppt/slides/slide4.xml"/>
  <Override ContentType="application/vnd.openxmlformats-officedocument.presentationml.slide+xml" PartName="/ppt/slides/slide14.xml"/>
  <Override ContentType="application/vnd.openxmlformats-officedocument.presentationml.slide+xml" PartName="/ppt/slides/slide41.xml"/>
  <Override ContentType="application/vnd.openxmlformats-officedocument.presentationml.slide+xml" PartName="/ppt/slides/slide5.xml"/>
  <Override ContentType="application/vnd.openxmlformats-officedocument.presentationml.slide+xml" PartName="/ppt/slides/slide22.xml"/>
  <Override ContentType="application/vnd.openxmlformats-officedocument.presentationml.tableStyles+xml" PartName="/ppt/tableStyl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y="68580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72F13339-6F79-4DB2-A227-EAFBA3FDEBEB}">
  <a:tblStyle styleId="{72F13339-6F79-4DB2-A227-EAFBA3FDEBEB}" styleName="Table_0">
    <a:wholeTbl>
      <a:tcStyle>
        <a:tcBdr>
          <a:left>
            <a:ln cap="flat" w="12700">
              <a:solidFill>
                <a:srgbClr val="000000"/>
              </a:solidFill>
              <a:prstDash val="solid"/>
              <a:round/>
              <a:headEnd len="med" w="med" type="none"/>
              <a:tailEnd len="med" w="med" type="none"/>
            </a:ln>
          </a:left>
          <a:right>
            <a:ln cap="flat" w="12700">
              <a:solidFill>
                <a:srgbClr val="000000"/>
              </a:solidFill>
              <a:prstDash val="solid"/>
              <a:round/>
              <a:headEnd len="med" w="med" type="none"/>
              <a:tailEnd len="med" w="med" type="none"/>
            </a:ln>
          </a:right>
          <a:top>
            <a:ln cap="flat" w="12700">
              <a:solidFill>
                <a:srgbClr val="000000"/>
              </a:solidFill>
              <a:prstDash val="solid"/>
              <a:round/>
              <a:headEnd len="med" w="med" type="none"/>
              <a:tailEnd len="med" w="med" type="none"/>
            </a:ln>
          </a:top>
          <a:bottom>
            <a:ln cap="flat" w="12700">
              <a:solidFill>
                <a:srgbClr val="000000"/>
              </a:solidFill>
              <a:prstDash val="solid"/>
              <a:round/>
              <a:headEnd len="med" w="med" type="none"/>
              <a:tailEnd len="med" w="med" type="none"/>
            </a:ln>
          </a:bottom>
          <a:insideH>
            <a:ln cap="flat" w="12700">
              <a:solidFill>
                <a:srgbClr val="000000"/>
              </a:solidFill>
              <a:prstDash val="solid"/>
              <a:round/>
              <a:headEnd len="med" w="med" type="none"/>
              <a:tailEnd len="med" w="med" type="none"/>
            </a:ln>
          </a:insideH>
          <a:insideV>
            <a:ln cap="flat" w="12700">
              <a:solidFill>
                <a:srgbClr val="000000"/>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19" Type="http://schemas.openxmlformats.org/officeDocument/2006/relationships/slide" Target="slides/slide14.xml"/><Relationship Id="rId36" Type="http://schemas.openxmlformats.org/officeDocument/2006/relationships/slide" Target="slides/slide31.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30" Type="http://schemas.openxmlformats.org/officeDocument/2006/relationships/slide" Target="slides/slide25.xml"/><Relationship Id="rId12" Type="http://schemas.openxmlformats.org/officeDocument/2006/relationships/slide" Target="slides/slide7.xml"/><Relationship Id="rId31" Type="http://schemas.openxmlformats.org/officeDocument/2006/relationships/slide" Target="slides/slide26.xml"/><Relationship Id="rId13" Type="http://schemas.openxmlformats.org/officeDocument/2006/relationships/slide" Target="slides/slide8.xml"/><Relationship Id="rId10" Type="http://schemas.openxmlformats.org/officeDocument/2006/relationships/slide" Target="slides/slide5.xml"/><Relationship Id="rId11" Type="http://schemas.openxmlformats.org/officeDocument/2006/relationships/slide" Target="slides/slide6.xml"/><Relationship Id="rId34" Type="http://schemas.openxmlformats.org/officeDocument/2006/relationships/slide" Target="slides/slide29.xml"/><Relationship Id="rId35" Type="http://schemas.openxmlformats.org/officeDocument/2006/relationships/slide" Target="slides/slide30.xml"/><Relationship Id="rId32" Type="http://schemas.openxmlformats.org/officeDocument/2006/relationships/slide" Target="slides/slide27.xml"/><Relationship Id="rId33" Type="http://schemas.openxmlformats.org/officeDocument/2006/relationships/slide" Target="slides/slide28.xml"/><Relationship Id="rId51" Type="http://schemas.openxmlformats.org/officeDocument/2006/relationships/slide" Target="slides/slide46.xml"/><Relationship Id="rId50" Type="http://schemas.openxmlformats.org/officeDocument/2006/relationships/slide" Target="slides/slide45.xml"/><Relationship Id="rId48" Type="http://schemas.openxmlformats.org/officeDocument/2006/relationships/slide" Target="slides/slide43.xml"/><Relationship Id="rId47" Type="http://schemas.openxmlformats.org/officeDocument/2006/relationships/slide" Target="slides/slide42.xml"/><Relationship Id="rId29" Type="http://schemas.openxmlformats.org/officeDocument/2006/relationships/slide" Target="slides/slide24.xml"/><Relationship Id="rId49" Type="http://schemas.openxmlformats.org/officeDocument/2006/relationships/slide" Target="slides/slide4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 Type="http://schemas.openxmlformats.org/officeDocument/2006/relationships/presProps" Target="presProps.xml"/><Relationship Id="rId21" Type="http://schemas.openxmlformats.org/officeDocument/2006/relationships/slide" Target="slides/slide16.xml"/><Relationship Id="rId40" Type="http://schemas.openxmlformats.org/officeDocument/2006/relationships/slide" Target="slides/slide35.xml"/><Relationship Id="rId1" Type="http://schemas.openxmlformats.org/officeDocument/2006/relationships/theme" Target="theme/theme1.xml"/><Relationship Id="rId22" Type="http://schemas.openxmlformats.org/officeDocument/2006/relationships/slide" Target="slides/slide17.xml"/><Relationship Id="rId41" Type="http://schemas.openxmlformats.org/officeDocument/2006/relationships/slide" Target="slides/slide36.xml"/><Relationship Id="rId4" Type="http://schemas.openxmlformats.org/officeDocument/2006/relationships/slideMaster" Target="slideMasters/slideMaster1.xml"/><Relationship Id="rId23" Type="http://schemas.openxmlformats.org/officeDocument/2006/relationships/slide" Target="slides/slide18.xml"/><Relationship Id="rId42" Type="http://schemas.openxmlformats.org/officeDocument/2006/relationships/slide" Target="slides/slide37.xml"/><Relationship Id="rId3" Type="http://schemas.openxmlformats.org/officeDocument/2006/relationships/tableStyles" Target="tableStyles.xml"/><Relationship Id="rId24" Type="http://schemas.openxmlformats.org/officeDocument/2006/relationships/slide" Target="slides/slide19.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20" Type="http://schemas.openxmlformats.org/officeDocument/2006/relationships/slide" Target="slides/slide15.xml"/><Relationship Id="rId9" Type="http://schemas.openxmlformats.org/officeDocument/2006/relationships/slide" Target="slides/slide4.xml"/><Relationship Id="rId6" Type="http://schemas.openxmlformats.org/officeDocument/2006/relationships/slide" Target="slides/slide1.xml"/><Relationship Id="rId5"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marL="0" marR="0" rtl="0" algn="l">
              <a:spcBef>
                <a:spcPts val="0"/>
              </a:spcBef>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 name="Shape 40"/>
        <p:cNvGrpSpPr/>
        <p:nvPr/>
      </p:nvGrpSpPr>
      <p:grpSpPr>
        <a:xfrm>
          <a:off x="0" y="0"/>
          <a:ext cx="0" cy="0"/>
          <a:chOff x="0" y="0"/>
          <a:chExt cx="0" cy="0"/>
        </a:xfrm>
      </p:grpSpPr>
      <p:sp>
        <p:nvSpPr>
          <p:cNvPr id="41" name="Shape 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w="12700">
            <a:solidFill>
              <a:srgbClr val="000000"/>
            </a:solidFill>
            <a:prstDash val="solid"/>
            <a:round/>
            <a:headEnd len="med" w="med" type="none"/>
            <a:tailEnd len="med" w="med" type="none"/>
          </a:ln>
        </p:spPr>
      </p:sp>
      <p:sp>
        <p:nvSpPr>
          <p:cNvPr id="42" name="Shape 4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 sz="1200">
                <a:solidFill>
                  <a:schemeClr val="dk1"/>
                </a:solidFill>
                <a:latin typeface="Calibri"/>
                <a:ea typeface="Calibri"/>
                <a:cs typeface="Calibri"/>
                <a:sym typeface="Calibri"/>
              </a:rPr>
              <a:t>Introduction - Comment on strange background - Army Infantryman, Psychology Research, Technology Engineering &amp; GIS, Environmental Infectious Disease</a:t>
            </a:r>
          </a:p>
        </p:txBody>
      </p:sp>
      <p:sp>
        <p:nvSpPr>
          <p:cNvPr id="43" name="Shape 4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130" name="Shape 13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5" name="Shape 135"/>
        <p:cNvGrpSpPr/>
        <p:nvPr/>
      </p:nvGrpSpPr>
      <p:grpSpPr>
        <a:xfrm>
          <a:off x="0" y="0"/>
          <a:ext cx="0" cy="0"/>
          <a:chOff x="0" y="0"/>
          <a:chExt cx="0" cy="0"/>
        </a:xfrm>
      </p:grpSpPr>
      <p:sp>
        <p:nvSpPr>
          <p:cNvPr id="136" name="Shape 136"/>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137" name="Shape 13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3" name="Shape 143"/>
        <p:cNvGrpSpPr/>
        <p:nvPr/>
      </p:nvGrpSpPr>
      <p:grpSpPr>
        <a:xfrm>
          <a:off x="0" y="0"/>
          <a:ext cx="0" cy="0"/>
          <a:chOff x="0" y="0"/>
          <a:chExt cx="0" cy="0"/>
        </a:xfrm>
      </p:grpSpPr>
      <p:sp>
        <p:nvSpPr>
          <p:cNvPr id="144" name="Shape 144"/>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145" name="Shape 14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0" name="Shape 150"/>
        <p:cNvGrpSpPr/>
        <p:nvPr/>
      </p:nvGrpSpPr>
      <p:grpSpPr>
        <a:xfrm>
          <a:off x="0" y="0"/>
          <a:ext cx="0" cy="0"/>
          <a:chOff x="0" y="0"/>
          <a:chExt cx="0" cy="0"/>
        </a:xfrm>
      </p:grpSpPr>
      <p:sp>
        <p:nvSpPr>
          <p:cNvPr id="151" name="Shape 151"/>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152" name="Shape 15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159" name="Shape 15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5" name="Shape 165"/>
        <p:cNvGrpSpPr/>
        <p:nvPr/>
      </p:nvGrpSpPr>
      <p:grpSpPr>
        <a:xfrm>
          <a:off x="0" y="0"/>
          <a:ext cx="0" cy="0"/>
          <a:chOff x="0" y="0"/>
          <a:chExt cx="0" cy="0"/>
        </a:xfrm>
      </p:grpSpPr>
      <p:sp>
        <p:nvSpPr>
          <p:cNvPr id="166" name="Shape 166"/>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167" name="Shape 16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174" name="Shape 17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The point is that mitigating these risks and conserving the environment BEFORE hand is a better and more cost effective strategy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miter/>
            <a:headEnd len="med" w="med" type="none"/>
            <a:tailEnd len="med" w="med" type="none"/>
          </a:ln>
        </p:spPr>
      </p:sp>
      <p:sp>
        <p:nvSpPr>
          <p:cNvPr id="180" name="Shape 18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 sz="1200" u="none" cap="none" strike="noStrike">
                <a:solidFill>
                  <a:schemeClr val="dk1"/>
                </a:solidFill>
                <a:latin typeface="Calibri"/>
                <a:ea typeface="Calibri"/>
                <a:cs typeface="Calibri"/>
                <a:sym typeface="Calibri"/>
              </a:rPr>
              <a:t>Additionally we are partnering with the NY/NJ port Authority on a public education campaign regarding smuggled wildlife, with posters in main terminals across the NY/NJ airports. We are currently developing similar partnerships with other major international ports around the country.</a:t>
            </a:r>
          </a:p>
        </p:txBody>
      </p:sp>
      <p:sp>
        <p:nvSpPr>
          <p:cNvPr id="181" name="Shape 18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89" name="Shape 189"/>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90" name="Shape 1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191" name="Shape 191"/>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5" name="Shape 195"/>
        <p:cNvGrpSpPr/>
        <p:nvPr/>
      </p:nvGrpSpPr>
      <p:grpSpPr>
        <a:xfrm>
          <a:off x="0" y="0"/>
          <a:ext cx="0" cy="0"/>
          <a:chOff x="0" y="0"/>
          <a:chExt cx="0" cy="0"/>
        </a:xfrm>
      </p:grpSpPr>
      <p:sp>
        <p:nvSpPr>
          <p:cNvPr id="196" name="Shape 19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97" name="Shape 197"/>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98" name="Shape 1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199" name="Shape 199"/>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 name="Shape 48"/>
        <p:cNvGrpSpPr/>
        <p:nvPr/>
      </p:nvGrpSpPr>
      <p:grpSpPr>
        <a:xfrm>
          <a:off x="0" y="0"/>
          <a:ext cx="0" cy="0"/>
          <a:chOff x="0" y="0"/>
          <a:chExt cx="0" cy="0"/>
        </a:xfrm>
      </p:grpSpPr>
      <p:sp>
        <p:nvSpPr>
          <p:cNvPr id="49" name="Shape 4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50" name="Shape 50"/>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51" name="Shape 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52" name="Shape 52"/>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6" name="Shape 206"/>
        <p:cNvGrpSpPr/>
        <p:nvPr/>
      </p:nvGrpSpPr>
      <p:grpSpPr>
        <a:xfrm>
          <a:off x="0" y="0"/>
          <a:ext cx="0" cy="0"/>
          <a:chOff x="0" y="0"/>
          <a:chExt cx="0" cy="0"/>
        </a:xfrm>
      </p:grpSpPr>
      <p:sp>
        <p:nvSpPr>
          <p:cNvPr id="207" name="Shape 20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208" name="Shape 208"/>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209" name="Shape 2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210" name="Shape 210"/>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20" name="Shape 22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b="1" lang="en" sz="1200">
                <a:solidFill>
                  <a:srgbClr val="222222"/>
                </a:solidFill>
              </a:rPr>
              <a:t>Biosurveillance</a:t>
            </a:r>
            <a:r>
              <a:rPr lang="en" sz="1200">
                <a:solidFill>
                  <a:srgbClr val="222222"/>
                </a:solidFill>
              </a:rPr>
              <a:t> is defined as gathering, analysis and interpretation of data related to disease activity and threats to human and animal health to achieve early warning, detection and situational awareness.  It’s complicated problem, but solvable.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26" name="Shape 22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Liberia Ebola Outbreak</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1" name="Shape 231"/>
        <p:cNvGrpSpPr/>
        <p:nvPr/>
      </p:nvGrpSpPr>
      <p:grpSpPr>
        <a:xfrm>
          <a:off x="0" y="0"/>
          <a:ext cx="0" cy="0"/>
          <a:chOff x="0" y="0"/>
          <a:chExt cx="0" cy="0"/>
        </a:xfrm>
      </p:grpSpPr>
      <p:sp>
        <p:nvSpPr>
          <p:cNvPr id="232" name="Shape 232"/>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33" name="Shape 23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39" name="Shape 239"/>
          <p:cNvSpPr txBox="1"/>
          <p:nvPr>
            <p:ph idx="1" type="body"/>
          </p:nvPr>
        </p:nvSpPr>
        <p:spPr>
          <a:xfrm>
            <a:off x="685800" y="4343400"/>
            <a:ext cx="5486399" cy="4114800"/>
          </a:xfrm>
          <a:prstGeom prst="rect">
            <a:avLst/>
          </a:prstGeom>
        </p:spPr>
        <p:txBody>
          <a:bodyPr anchorCtr="0" anchor="t" bIns="91425" lIns="91425" rIns="91425" tIns="91425">
            <a:noAutofit/>
          </a:bodyPr>
          <a:lstStyle/>
          <a:p>
            <a:pPr rtl="0">
              <a:spcBef>
                <a:spcPts val="0"/>
              </a:spcBef>
              <a:buNone/>
            </a:pPr>
            <a:r>
              <a:rPr lang="en" sz="900">
                <a:latin typeface="Verdana"/>
                <a:ea typeface="Verdana"/>
                <a:cs typeface="Verdana"/>
                <a:sym typeface="Verdana"/>
              </a:rPr>
              <a:t>A indicates intelligence; </a:t>
            </a:r>
          </a:p>
          <a:p>
            <a:pPr rtl="0">
              <a:spcBef>
                <a:spcPts val="0"/>
              </a:spcBef>
              <a:buNone/>
            </a:pPr>
            <a:r>
              <a:rPr lang="en" sz="900">
                <a:latin typeface="Verdana"/>
                <a:ea typeface="Verdana"/>
                <a:cs typeface="Verdana"/>
                <a:sym typeface="Verdana"/>
              </a:rPr>
              <a:t>B, biosensors; </a:t>
            </a:r>
          </a:p>
          <a:p>
            <a:pPr rtl="0">
              <a:spcBef>
                <a:spcPts val="0"/>
              </a:spcBef>
              <a:buNone/>
            </a:pPr>
            <a:r>
              <a:rPr lang="en" sz="900">
                <a:latin typeface="Verdana"/>
                <a:ea typeface="Verdana"/>
                <a:cs typeface="Verdana"/>
                <a:sym typeface="Verdana"/>
              </a:rPr>
              <a:t>C, 500 prodromal presentations coupled with epidemiologic (e.g., work address) or intelligence data, or both; </a:t>
            </a:r>
          </a:p>
          <a:p>
            <a:pPr rtl="0">
              <a:spcBef>
                <a:spcPts val="0"/>
              </a:spcBef>
              <a:buNone/>
            </a:pPr>
            <a:r>
              <a:rPr lang="en" sz="900">
                <a:latin typeface="Verdana"/>
                <a:ea typeface="Verdana"/>
                <a:cs typeface="Verdana"/>
                <a:sym typeface="Verdana"/>
              </a:rPr>
              <a:t>D, few cases with specific syndrome (e.g., x-rays, gram stains); </a:t>
            </a:r>
          </a:p>
          <a:p>
            <a:pPr rtl="0">
              <a:spcBef>
                <a:spcPts val="0"/>
              </a:spcBef>
              <a:buNone/>
            </a:pPr>
            <a:r>
              <a:rPr lang="en" sz="900">
                <a:latin typeface="Verdana"/>
                <a:ea typeface="Verdana"/>
                <a:cs typeface="Verdana"/>
                <a:sym typeface="Verdana"/>
              </a:rPr>
              <a:t>E, culture-based diagnosis.</a:t>
            </a:r>
          </a:p>
          <a:p>
            <a:pPr rtl="0">
              <a:spcBef>
                <a:spcPts val="0"/>
              </a:spcBef>
              <a:buNone/>
            </a:pPr>
            <a:r>
              <a:t/>
            </a:r>
            <a:endParaRPr sz="900">
              <a:latin typeface="Verdana"/>
              <a:ea typeface="Verdana"/>
              <a:cs typeface="Verdana"/>
              <a:sym typeface="Verdana"/>
            </a:endParaRPr>
          </a:p>
          <a:p>
            <a:pPr>
              <a:spcBef>
                <a:spcPts val="0"/>
              </a:spcBef>
              <a:buNone/>
            </a:pPr>
            <a:r>
              <a:rPr lang="en" sz="900">
                <a:latin typeface="Verdana"/>
                <a:ea typeface="Verdana"/>
                <a:cs typeface="Verdana"/>
                <a:sym typeface="Verdana"/>
              </a:rPr>
              <a:t>Gray area - window of opportunity for public health and conservation intervention strategies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47" name="Shape 24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4" name="Shape 264"/>
        <p:cNvGrpSpPr/>
        <p:nvPr/>
      </p:nvGrpSpPr>
      <p:grpSpPr>
        <a:xfrm>
          <a:off x="0" y="0"/>
          <a:ext cx="0" cy="0"/>
          <a:chOff x="0" y="0"/>
          <a:chExt cx="0" cy="0"/>
        </a:xfrm>
      </p:grpSpPr>
      <p:sp>
        <p:nvSpPr>
          <p:cNvPr id="265" name="Shape 26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66" name="Shape 26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80" name="Shape 280"/>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100" u="none" cap="none" strike="noStrike">
                <a:solidFill>
                  <a:schemeClr val="dk1"/>
                </a:solidFill>
              </a:rPr>
              <a:t>GRITS is a biosurveillance application intended to monitor and analyze textual data sources (such as, news articles) for information about emerging infectious diseases</a:t>
            </a:r>
            <a:r>
              <a:rPr lang="en" sz="1100">
                <a:solidFill>
                  <a:schemeClr val="dk1"/>
                </a:solidFill>
              </a:rPr>
              <a:t> using natural language processing.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1" name="Shape 291"/>
        <p:cNvGrpSpPr/>
        <p:nvPr/>
      </p:nvGrpSpPr>
      <p:grpSpPr>
        <a:xfrm>
          <a:off x="0" y="0"/>
          <a:ext cx="0" cy="0"/>
          <a:chOff x="0" y="0"/>
          <a:chExt cx="0" cy="0"/>
        </a:xfrm>
      </p:grpSpPr>
      <p:sp>
        <p:nvSpPr>
          <p:cNvPr id="292" name="Shape 292"/>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293" name="Shape 293"/>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lang="en" sz="1100">
                <a:solidFill>
                  <a:schemeClr val="dk1"/>
                </a:solidFill>
              </a:rPr>
              <a:t>Disease outbreak information is reported through a large number of media channels.</a:t>
            </a:r>
          </a:p>
          <a:p>
            <a:pPr indent="0" lvl="0" marL="0" marR="0" rtl="0" algn="l">
              <a:spcBef>
                <a:spcPts val="0"/>
              </a:spcBef>
              <a:buClr>
                <a:schemeClr val="dk1"/>
              </a:buClr>
              <a:buSzPct val="25000"/>
              <a:buFont typeface="Arial"/>
              <a:buNone/>
            </a:pPr>
            <a:r>
              <a:rPr lang="en" sz="1100">
                <a:solidFill>
                  <a:schemeClr val="dk1"/>
                </a:solidFill>
              </a:rPr>
              <a:t>Aggregating that information to form a complete coherent picture of an outbreak is a laborious task.</a:t>
            </a:r>
          </a:p>
          <a:p>
            <a:pPr indent="0" lvl="0" marL="0" marR="0" rtl="0" algn="l">
              <a:spcBef>
                <a:spcPts val="0"/>
              </a:spcBef>
              <a:buClr>
                <a:schemeClr val="dk1"/>
              </a:buClr>
              <a:buFont typeface="Arial"/>
              <a:buNone/>
            </a:pPr>
            <a:r>
              <a:t/>
            </a:r>
            <a:endParaRPr sz="110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2" name="Shape 312"/>
        <p:cNvGrpSpPr/>
        <p:nvPr/>
      </p:nvGrpSpPr>
      <p:grpSpPr>
        <a:xfrm>
          <a:off x="0" y="0"/>
          <a:ext cx="0" cy="0"/>
          <a:chOff x="0" y="0"/>
          <a:chExt cx="0" cy="0"/>
        </a:xfrm>
      </p:grpSpPr>
      <p:sp>
        <p:nvSpPr>
          <p:cNvPr id="313" name="Shape 313"/>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14" name="Shape 314"/>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100" u="none" cap="none" strike="noStrike">
                <a:solidFill>
                  <a:schemeClr val="dk1"/>
                </a:solidFill>
              </a:rPr>
              <a:t>GRITS aims to enable analysts to investigate potential threats from EID</a:t>
            </a:r>
            <a:r>
              <a:rPr lang="en" sz="1100">
                <a:solidFill>
                  <a:schemeClr val="dk1"/>
                </a:solidFill>
              </a:rPr>
              <a:t>s</a:t>
            </a:r>
            <a:r>
              <a:rPr b="0" baseline="0" i="0" lang="en" sz="1100" u="none" cap="none" strike="noStrike">
                <a:solidFill>
                  <a:schemeClr val="dk1"/>
                </a:solidFill>
              </a:rPr>
              <a:t> with greater speed.</a:t>
            </a:r>
          </a:p>
          <a:p>
            <a:pPr indent="0" lvl="0" marL="0" marR="0" rtl="0" algn="l">
              <a:spcBef>
                <a:spcPts val="0"/>
              </a:spcBef>
              <a:buClr>
                <a:schemeClr val="dk1"/>
              </a:buClr>
              <a:buSzPct val="25000"/>
              <a:buFont typeface="Arial"/>
              <a:buNone/>
            </a:pPr>
            <a:r>
              <a:rPr b="0" baseline="0" i="0" lang="en" sz="1100" u="none" cap="none" strike="noStrike">
                <a:solidFill>
                  <a:schemeClr val="dk1"/>
                </a:solidFill>
              </a:rPr>
              <a:t>To achieve this it automates IR tasks involved in coalescing information about ongoing outbreaks from many sources.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9" name="Shape 59"/>
        <p:cNvGrpSpPr/>
        <p:nvPr/>
      </p:nvGrpSpPr>
      <p:grpSpPr>
        <a:xfrm>
          <a:off x="0" y="0"/>
          <a:ext cx="0" cy="0"/>
          <a:chOff x="0" y="0"/>
          <a:chExt cx="0" cy="0"/>
        </a:xfrm>
      </p:grpSpPr>
      <p:sp>
        <p:nvSpPr>
          <p:cNvPr id="60" name="Shape 6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61" name="Shape 61"/>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62" name="Shape 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63" name="Shape 63"/>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2" name="Shape 322"/>
        <p:cNvGrpSpPr/>
        <p:nvPr/>
      </p:nvGrpSpPr>
      <p:grpSpPr>
        <a:xfrm>
          <a:off x="0" y="0"/>
          <a:ext cx="0" cy="0"/>
          <a:chOff x="0" y="0"/>
          <a:chExt cx="0" cy="0"/>
        </a:xfrm>
      </p:grpSpPr>
      <p:sp>
        <p:nvSpPr>
          <p:cNvPr id="323" name="Shape 323"/>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24" name="Shape 324"/>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rgbClr val="222222"/>
              </a:buClr>
              <a:buSzPct val="25000"/>
              <a:buFont typeface="Arial"/>
              <a:buNone/>
            </a:pPr>
            <a:r>
              <a:rPr lang="en" sz="1000">
                <a:solidFill>
                  <a:srgbClr val="222222"/>
                </a:solidFill>
              </a:rPr>
              <a:t>To give an overview of the analytics GRITS provides, I will begin with the </a:t>
            </a:r>
            <a:r>
              <a:rPr b="0" baseline="0" i="0" lang="en" sz="1000" u="none" cap="none" strike="noStrike">
                <a:solidFill>
                  <a:srgbClr val="222222"/>
                </a:solidFill>
              </a:rPr>
              <a:t>Diagnostic Dashboard.</a:t>
            </a:r>
          </a:p>
          <a:p>
            <a:pPr indent="0" lvl="0" marL="0" marR="0" rtl="0" algn="l">
              <a:spcBef>
                <a:spcPts val="0"/>
              </a:spcBef>
              <a:buClr>
                <a:srgbClr val="222222"/>
              </a:buClr>
              <a:buSzPct val="25000"/>
              <a:buFont typeface="Arial"/>
              <a:buNone/>
            </a:pPr>
            <a:r>
              <a:rPr lang="en" sz="1000">
                <a:solidFill>
                  <a:srgbClr val="222222"/>
                </a:solidFill>
              </a:rPr>
              <a:t>The Diagnostic Dashboard</a:t>
            </a:r>
            <a:r>
              <a:rPr b="0" baseline="0" i="0" lang="en" sz="1000" u="none" cap="none" strike="noStrike">
                <a:solidFill>
                  <a:srgbClr val="222222"/>
                </a:solidFill>
              </a:rPr>
              <a:t> is a web-interface that visualizes disease related information </a:t>
            </a:r>
            <a:r>
              <a:rPr lang="en" sz="1000">
                <a:solidFill>
                  <a:srgbClr val="222222"/>
                </a:solidFill>
              </a:rPr>
              <a:t>in</a:t>
            </a:r>
            <a:r>
              <a:rPr b="0" baseline="0" i="0" lang="en" sz="1000" u="none" cap="none" strike="noStrike">
                <a:solidFill>
                  <a:srgbClr val="222222"/>
                </a:solidFill>
              </a:rPr>
              <a:t> individual articles.</a:t>
            </a:r>
          </a:p>
          <a:p>
            <a:pPr indent="0" lvl="0" marL="0" marR="0" rtl="0" algn="l">
              <a:spcBef>
                <a:spcPts val="0"/>
              </a:spcBef>
              <a:buClr>
                <a:srgbClr val="222222"/>
              </a:buClr>
              <a:buSzPct val="25000"/>
              <a:buFont typeface="Arial"/>
              <a:buNone/>
            </a:pPr>
            <a:r>
              <a:rPr b="0" baseline="0" i="0" lang="en" sz="1000" u="none" cap="none" strike="noStrike">
                <a:solidFill>
                  <a:srgbClr val="222222"/>
                </a:solidFill>
              </a:rPr>
              <a:t>It helps with research by launching similar article searches using the extracted information.</a:t>
            </a:r>
          </a:p>
          <a:p>
            <a:pPr indent="0" lvl="0" marL="0" marR="0" rtl="0" algn="l">
              <a:spcBef>
                <a:spcPts val="0"/>
              </a:spcBef>
              <a:buClr>
                <a:srgbClr val="222222"/>
              </a:buClr>
              <a:buFont typeface="Arial"/>
              <a:buNone/>
            </a:pPr>
            <a:r>
              <a:t/>
            </a:r>
            <a:endParaRPr/>
          </a:p>
          <a:p>
            <a:pPr indent="0" lvl="0" marL="0" marR="0" rtl="0" algn="l">
              <a:spcBef>
                <a:spcPts val="0"/>
              </a:spcBef>
              <a:buFont typeface="Arial"/>
              <a:buNone/>
            </a:pPr>
            <a:r>
              <a:t/>
            </a:r>
            <a:endParaRPr b="0" baseline="0" i="0" sz="1000" u="none" cap="none" strike="noStrike">
              <a:solidFill>
                <a:srgbClr val="222222"/>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34" name="Shape 334"/>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rgbClr val="222222"/>
              </a:buClr>
              <a:buSzPct val="25000"/>
              <a:buFont typeface="Arial"/>
              <a:buNone/>
            </a:pPr>
            <a:r>
              <a:rPr b="0" baseline="0" i="0" lang="en" sz="1000" u="none" cap="none" strike="noStrike">
                <a:solidFill>
                  <a:srgbClr val="222222"/>
                </a:solidFill>
              </a:rPr>
              <a:t>The GRITS search page provides a simple interface for querying over 2</a:t>
            </a:r>
            <a:r>
              <a:rPr lang="en" sz="1000">
                <a:solidFill>
                  <a:srgbClr val="222222"/>
                </a:solidFill>
              </a:rPr>
              <a:t>50</a:t>
            </a:r>
            <a:r>
              <a:rPr b="0" baseline="0" i="0" lang="en" sz="1000" u="none" cap="none" strike="noStrike">
                <a:solidFill>
                  <a:srgbClr val="222222"/>
                </a:solidFill>
              </a:rPr>
              <a:t>,000 articles</a:t>
            </a:r>
            <a:r>
              <a:rPr lang="en" sz="1000">
                <a:solidFill>
                  <a:srgbClr val="222222"/>
                </a:solidFill>
              </a:rPr>
              <a:t> from a 2 year interval</a:t>
            </a:r>
            <a:r>
              <a:rPr b="0" baseline="0" i="0" lang="en" sz="1000" u="none" cap="none" strike="noStrike">
                <a:solidFill>
                  <a:srgbClr val="222222"/>
                </a:solidFill>
              </a:rPr>
              <a:t>.</a:t>
            </a:r>
          </a:p>
          <a:p>
            <a:pPr indent="0" lvl="0" marL="0" marR="0" rtl="0" algn="l">
              <a:spcBef>
                <a:spcPts val="0"/>
              </a:spcBef>
              <a:buSzPct val="25000"/>
              <a:buFont typeface="Arial"/>
              <a:buNone/>
            </a:pPr>
            <a:r>
              <a:rPr lang="en" sz="1100"/>
              <a:t>We processed and indexed these articles to enable searches that use GRITS features and other metadata.</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2" name="Shape 342"/>
        <p:cNvGrpSpPr/>
        <p:nvPr/>
      </p:nvGrpSpPr>
      <p:grpSpPr>
        <a:xfrm>
          <a:off x="0" y="0"/>
          <a:ext cx="0" cy="0"/>
          <a:chOff x="0" y="0"/>
          <a:chExt cx="0" cy="0"/>
        </a:xfrm>
      </p:grpSpPr>
      <p:sp>
        <p:nvSpPr>
          <p:cNvPr id="343" name="Shape 343"/>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44" name="Shape 344"/>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lang="en" sz="1100">
                <a:solidFill>
                  <a:schemeClr val="dk1"/>
                </a:solidFill>
              </a:rPr>
              <a:t>A curated vocabulary of k</a:t>
            </a:r>
            <a:r>
              <a:rPr b="0" baseline="0" i="0" lang="en" sz="1100" u="none" cap="none" strike="noStrike">
                <a:solidFill>
                  <a:schemeClr val="dk1"/>
                </a:solidFill>
              </a:rPr>
              <a:t>eywords </a:t>
            </a:r>
            <a:r>
              <a:rPr lang="en" sz="1100">
                <a:solidFill>
                  <a:schemeClr val="dk1"/>
                </a:solidFill>
              </a:rPr>
              <a:t>is </a:t>
            </a:r>
            <a:r>
              <a:rPr b="0" baseline="0" i="0" lang="en" sz="1100" u="none" cap="none" strike="noStrike">
                <a:solidFill>
                  <a:schemeClr val="dk1"/>
                </a:solidFill>
              </a:rPr>
              <a:t>extracted </a:t>
            </a:r>
            <a:r>
              <a:rPr lang="en" sz="1100">
                <a:solidFill>
                  <a:schemeClr val="dk1"/>
                </a:solidFill>
              </a:rPr>
              <a:t>to form the bag-of-words feature vectors used in the classification process.</a:t>
            </a:r>
          </a:p>
          <a:p>
            <a:pPr indent="0" lvl="0" marL="0" marR="0" rtl="0" algn="l">
              <a:spcBef>
                <a:spcPts val="0"/>
              </a:spcBef>
              <a:buClr>
                <a:schemeClr val="dk1"/>
              </a:buClr>
              <a:buSzPct val="25000"/>
              <a:buFont typeface="Arial"/>
              <a:buNone/>
            </a:pPr>
            <a:r>
              <a:rPr b="0" baseline="0" i="0" lang="en" sz="1100" u="none" cap="none" strike="noStrike">
                <a:solidFill>
                  <a:schemeClr val="dk1"/>
                </a:solidFill>
              </a:rPr>
              <a:t>The keywords come from </a:t>
            </a:r>
            <a:r>
              <a:rPr lang="en" sz="1100">
                <a:solidFill>
                  <a:schemeClr val="dk1"/>
                </a:solidFill>
              </a:rPr>
              <a:t>the ontologies on the slide, and they are assigned to categories such as symptoms, diseases, and hosts, based on information in the ontologies.</a:t>
            </a:r>
          </a:p>
          <a:p>
            <a:pPr indent="0" lvl="0" marL="0" marR="0" rtl="0" algn="l">
              <a:spcBef>
                <a:spcPts val="0"/>
              </a:spcBef>
              <a:buClr>
                <a:schemeClr val="dk1"/>
              </a:buClr>
              <a:buSzPct val="25000"/>
              <a:buFont typeface="Arial"/>
              <a:buNone/>
            </a:pPr>
            <a:r>
              <a:rPr lang="en" sz="1100">
                <a:solidFill>
                  <a:schemeClr val="dk1"/>
                </a:solidFill>
              </a:rPr>
              <a:t>~~Additionally, annotated keywords are visualized in the dashboard and can be filtered by their categories.~~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1" name="Shape 351"/>
        <p:cNvGrpSpPr/>
        <p:nvPr/>
      </p:nvGrpSpPr>
      <p:grpSpPr>
        <a:xfrm>
          <a:off x="0" y="0"/>
          <a:ext cx="0" cy="0"/>
          <a:chOff x="0" y="0"/>
          <a:chExt cx="0" cy="0"/>
        </a:xfrm>
      </p:grpSpPr>
      <p:sp>
        <p:nvSpPr>
          <p:cNvPr id="352" name="Shape 352"/>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53" name="Shape 353"/>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100" u="none" cap="none" strike="noStrike">
                <a:solidFill>
                  <a:schemeClr val="dk1"/>
                </a:solidFill>
              </a:rPr>
              <a:t>GRITS searches articles for disease related keywords, dates, locations and case counts. These features are highlighted in an annotated article view.</a:t>
            </a:r>
          </a:p>
          <a:p>
            <a:pPr indent="0" lvl="0" marL="0" marR="0" rtl="0" algn="l">
              <a:spcBef>
                <a:spcPts val="0"/>
              </a:spcBef>
              <a:buFont typeface="Arial"/>
              <a:buNone/>
            </a:pPr>
            <a:r>
              <a:t/>
            </a:r>
            <a:endParaRPr b="0" baseline="0" i="0" sz="1100" u="none" cap="none" strike="noStrike">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0" name="Shape 360"/>
        <p:cNvGrpSpPr/>
        <p:nvPr/>
      </p:nvGrpSpPr>
      <p:grpSpPr>
        <a:xfrm>
          <a:off x="0" y="0"/>
          <a:ext cx="0" cy="0"/>
          <a:chOff x="0" y="0"/>
          <a:chExt cx="0" cy="0"/>
        </a:xfrm>
      </p:grpSpPr>
      <p:sp>
        <p:nvSpPr>
          <p:cNvPr id="361" name="Shape 361"/>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62" name="Shape 362"/>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100" u="none" cap="none" strike="noStrike">
                <a:solidFill>
                  <a:schemeClr val="dk1"/>
                </a:solidFill>
              </a:rPr>
              <a:t>The first task GRITS automates is article classification according to the </a:t>
            </a:r>
            <a:r>
              <a:rPr lang="en" sz="1100">
                <a:solidFill>
                  <a:schemeClr val="dk1"/>
                </a:solidFill>
              </a:rPr>
              <a:t>ProMED</a:t>
            </a:r>
            <a:r>
              <a:rPr b="0" baseline="0" i="0" lang="en" sz="1100" u="none" cap="none" strike="noStrike">
                <a:solidFill>
                  <a:schemeClr val="dk1"/>
                </a:solidFill>
              </a:rPr>
              <a:t> disease labels.</a:t>
            </a:r>
          </a:p>
          <a:p>
            <a:pPr indent="0" lvl="0" marL="0" marR="0" rtl="0" algn="l">
              <a:spcBef>
                <a:spcPts val="0"/>
              </a:spcBef>
              <a:buClr>
                <a:schemeClr val="dk1"/>
              </a:buClr>
              <a:buSzPct val="25000"/>
              <a:buFont typeface="Arial"/>
              <a:buNone/>
            </a:pPr>
            <a:r>
              <a:rPr lang="en" sz="1100">
                <a:solidFill>
                  <a:schemeClr val="dk1"/>
                </a:solidFill>
              </a:rPr>
              <a:t>Classification is used to</a:t>
            </a:r>
            <a:r>
              <a:rPr b="0" baseline="0" i="0" lang="en" sz="1100" u="none" cap="none" strike="noStrike">
                <a:solidFill>
                  <a:schemeClr val="dk1"/>
                </a:solidFill>
              </a:rPr>
              <a:t> group reports and it may be able to </a:t>
            </a:r>
            <a:r>
              <a:rPr lang="en" sz="1100">
                <a:solidFill>
                  <a:schemeClr val="dk1"/>
                </a:solidFill>
              </a:rPr>
              <a:t>help users hypothesize</a:t>
            </a:r>
            <a:r>
              <a:rPr b="0" baseline="0" i="0" lang="en" sz="1100" u="none" cap="none" strike="noStrike">
                <a:solidFill>
                  <a:schemeClr val="dk1"/>
                </a:solidFill>
              </a:rPr>
              <a:t> about the causes of symptoms in articles with unknown diseases.</a:t>
            </a:r>
          </a:p>
          <a:p>
            <a:pPr indent="0" lvl="0" marL="0" marR="0" rtl="0" algn="l">
              <a:spcBef>
                <a:spcPts val="0"/>
              </a:spcBef>
              <a:buFont typeface="Arial"/>
              <a:buNone/>
            </a:pPr>
            <a:r>
              <a:t/>
            </a:r>
            <a:endParaRPr b="0" baseline="0" i="0" sz="1100" u="none" cap="none" strike="noStrike">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0" name="Shape 380"/>
        <p:cNvGrpSpPr/>
        <p:nvPr/>
      </p:nvGrpSpPr>
      <p:grpSpPr>
        <a:xfrm>
          <a:off x="0" y="0"/>
          <a:ext cx="0" cy="0"/>
          <a:chOff x="0" y="0"/>
          <a:chExt cx="0" cy="0"/>
        </a:xfrm>
      </p:grpSpPr>
      <p:sp>
        <p:nvSpPr>
          <p:cNvPr id="381" name="Shape 381"/>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82" name="Shape 382"/>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lang="en" sz="1100">
                <a:solidFill>
                  <a:schemeClr val="dk1"/>
                </a:solidFill>
              </a:rPr>
              <a:t>The probability estimate is calculated from values assigned to the keywords in the article.</a:t>
            </a:r>
          </a:p>
          <a:p>
            <a:pPr indent="0" lvl="0" marL="0" marR="0" rtl="0" algn="l">
              <a:spcBef>
                <a:spcPts val="0"/>
              </a:spcBef>
              <a:buClr>
                <a:schemeClr val="dk1"/>
              </a:buClr>
              <a:buSzPct val="25000"/>
              <a:buFont typeface="Arial"/>
              <a:buNone/>
            </a:pPr>
            <a:r>
              <a:rPr lang="en" sz="1100">
                <a:solidFill>
                  <a:schemeClr val="dk1"/>
                </a:solidFill>
              </a:rPr>
              <a:t>Keyword values are determined by optimizing the likelihood of the resulting model’s predictions over the training set.</a:t>
            </a:r>
          </a:p>
          <a:p>
            <a:pPr indent="0" lvl="0" marL="0" marR="0" rtl="0" algn="l">
              <a:spcBef>
                <a:spcPts val="0"/>
              </a:spcBef>
              <a:buClr>
                <a:schemeClr val="dk1"/>
              </a:buClr>
              <a:buSzPct val="25000"/>
              <a:buFont typeface="Arial"/>
              <a:buNone/>
            </a:pPr>
            <a:r>
              <a:rPr lang="en" sz="1100">
                <a:solidFill>
                  <a:schemeClr val="dk1"/>
                </a:solidFill>
              </a:rPr>
              <a:t>For example, a model that correctly predicts a label with a 90% confidence has a greater likelihood than one with a 10% confidence.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8" name="Shape 388"/>
        <p:cNvGrpSpPr/>
        <p:nvPr/>
      </p:nvGrpSpPr>
      <p:grpSpPr>
        <a:xfrm>
          <a:off x="0" y="0"/>
          <a:ext cx="0" cy="0"/>
          <a:chOff x="0" y="0"/>
          <a:chExt cx="0" cy="0"/>
        </a:xfrm>
      </p:grpSpPr>
      <p:sp>
        <p:nvSpPr>
          <p:cNvPr id="389" name="Shape 389"/>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390" name="Shape 390"/>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100" u="none" cap="none" strike="noStrike">
                <a:solidFill>
                  <a:schemeClr val="dk1"/>
                </a:solidFill>
              </a:rPr>
              <a:t>Confidence scores for the top classifications and the relative weights of keywords that contributed to each classification can be inspected from within the dashboard interface.</a:t>
            </a:r>
          </a:p>
          <a:p>
            <a:pPr indent="0" lvl="0" marL="0" marR="0" rtl="0" algn="l">
              <a:spcBef>
                <a:spcPts val="0"/>
              </a:spcBef>
              <a:buClr>
                <a:schemeClr val="dk1"/>
              </a:buClr>
              <a:buFont typeface="Arial"/>
              <a:buNone/>
            </a:pPr>
            <a:r>
              <a:t/>
            </a:r>
            <a:endParaRPr sz="1100">
              <a:solidFill>
                <a:schemeClr val="dk1"/>
              </a:solidFill>
            </a:endParaRPr>
          </a:p>
          <a:p>
            <a:pPr indent="0" lvl="0" marL="0" marR="0" rtl="0" algn="l">
              <a:spcBef>
                <a:spcPts val="0"/>
              </a:spcBef>
              <a:buClr>
                <a:schemeClr val="dk1"/>
              </a:buClr>
              <a:buFont typeface="Arial"/>
              <a:buNone/>
            </a:pPr>
            <a:r>
              <a:t/>
            </a:r>
            <a:endParaRPr sz="1100">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8" name="Shape 398"/>
        <p:cNvGrpSpPr/>
        <p:nvPr/>
      </p:nvGrpSpPr>
      <p:grpSpPr>
        <a:xfrm>
          <a:off x="0" y="0"/>
          <a:ext cx="0" cy="0"/>
          <a:chOff x="0" y="0"/>
          <a:chExt cx="0" cy="0"/>
        </a:xfrm>
      </p:grpSpPr>
      <p:sp>
        <p:nvSpPr>
          <p:cNvPr id="399" name="Shape 399"/>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00" name="Shape 400"/>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rgbClr val="222222"/>
              </a:buClr>
              <a:buSzPct val="25000"/>
              <a:buFont typeface="Arial"/>
              <a:buNone/>
            </a:pPr>
            <a:r>
              <a:rPr lang="en" sz="1000">
                <a:solidFill>
                  <a:srgbClr val="222222"/>
                </a:solidFill>
              </a:rPr>
              <a:t>We evaluated the classifier by partitioning the labelled articles into training and test sets, and using precision and recall on the test set as measures of performance.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5" name="Shape 405"/>
        <p:cNvGrpSpPr/>
        <p:nvPr/>
      </p:nvGrpSpPr>
      <p:grpSpPr>
        <a:xfrm>
          <a:off x="0" y="0"/>
          <a:ext cx="0" cy="0"/>
          <a:chOff x="0" y="0"/>
          <a:chExt cx="0" cy="0"/>
        </a:xfrm>
      </p:grpSpPr>
      <p:sp>
        <p:nvSpPr>
          <p:cNvPr id="406" name="Shape 406"/>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07" name="Shape 407"/>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100" u="none" cap="none" strike="noStrike">
                <a:solidFill>
                  <a:schemeClr val="dk1"/>
                </a:solidFill>
              </a:rPr>
              <a:t>Locations are resolved by a custom algorithm that uses geonames.org data. They can then be examined in a map view created with Kitware’s geojs library.</a:t>
            </a:r>
          </a:p>
          <a:p>
            <a:pPr indent="0" lvl="0" marL="0" marR="0" rtl="0" algn="l">
              <a:spcBef>
                <a:spcPts val="0"/>
              </a:spcBef>
              <a:buSzPct val="25000"/>
              <a:buFont typeface="Arial"/>
              <a:buNone/>
            </a:pPr>
            <a:r>
              <a:rPr lang="en" sz="1100">
                <a:solidFill>
                  <a:schemeClr val="dk1"/>
                </a:solidFill>
              </a:rPr>
              <a:t>Dates mentioned are extracted via the SUTime library.</a:t>
            </a:r>
          </a:p>
          <a:p>
            <a:pPr indent="0" lvl="0" marL="0" marR="0" rtl="0" algn="l">
              <a:spcBef>
                <a:spcPts val="0"/>
              </a:spcBef>
              <a:buFont typeface="Arial"/>
              <a:buNone/>
            </a:pPr>
            <a:r>
              <a:t/>
            </a:r>
            <a:endParaRPr b="0" baseline="0" i="0" sz="1100" u="none" cap="none" strike="noStrike">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2" name="Shape 412"/>
        <p:cNvGrpSpPr/>
        <p:nvPr/>
      </p:nvGrpSpPr>
      <p:grpSpPr>
        <a:xfrm>
          <a:off x="0" y="0"/>
          <a:ext cx="0" cy="0"/>
          <a:chOff x="0" y="0"/>
          <a:chExt cx="0" cy="0"/>
        </a:xfrm>
      </p:grpSpPr>
      <p:sp>
        <p:nvSpPr>
          <p:cNvPr id="413" name="Shape 413"/>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14" name="Shape 414"/>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000" u="none" cap="none" strike="noStrike">
                <a:solidFill>
                  <a:srgbClr val="222222"/>
                </a:solidFill>
              </a:rPr>
              <a:t>Articles may be searched by any combination of their GRITS disease classifications, keywords in their text, the date range they were published in and the countries they pertain to.</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 name="Shape 67"/>
        <p:cNvGrpSpPr/>
        <p:nvPr/>
      </p:nvGrpSpPr>
      <p:grpSpPr>
        <a:xfrm>
          <a:off x="0" y="0"/>
          <a:ext cx="0" cy="0"/>
          <a:chOff x="0" y="0"/>
          <a:chExt cx="0" cy="0"/>
        </a:xfrm>
      </p:grpSpPr>
      <p:sp>
        <p:nvSpPr>
          <p:cNvPr id="68" name="Shape 6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69" name="Shape 69"/>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70" name="Shape 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71" name="Shape 71"/>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 sz="1200">
                <a:solidFill>
                  <a:schemeClr val="dk1"/>
                </a:solidFill>
                <a:latin typeface="Calibri"/>
                <a:ea typeface="Calibri"/>
                <a:cs typeface="Calibri"/>
                <a:sym typeface="Calibri"/>
              </a:rPr>
              <a:t>EcoHealth Alliance operates at the intersection of Human and Environmental Health while building conservation and public health capacity.</a:t>
            </a:r>
          </a:p>
          <a:p>
            <a:pPr indent="0" lvl="0" marL="0" marR="0" rtl="0" algn="l">
              <a:spcBef>
                <a:spcPts val="0"/>
              </a:spcBef>
              <a:buSzPct val="25000"/>
              <a:buNone/>
            </a:pPr>
            <a:r>
              <a:rPr lang="en" sz="1200">
                <a:solidFill>
                  <a:schemeClr val="dk1"/>
                </a:solidFill>
                <a:latin typeface="Calibri"/>
                <a:ea typeface="Calibri"/>
                <a:cs typeface="Calibri"/>
                <a:sym typeface="Calibri"/>
              </a:rPr>
              <a:t>We collect and analyze multiple types of data in the environment. </a:t>
            </a:r>
          </a:p>
          <a:p>
            <a:pPr indent="0" lvl="0" marL="0" marR="0" rtl="0" algn="l">
              <a:spcBef>
                <a:spcPts val="0"/>
              </a:spcBef>
              <a:buSzPct val="25000"/>
              <a:buNone/>
            </a:pPr>
            <a:r>
              <a:rPr lang="en" sz="1200">
                <a:solidFill>
                  <a:schemeClr val="dk1"/>
                </a:solidFill>
                <a:latin typeface="Calibri"/>
                <a:ea typeface="Calibri"/>
                <a:cs typeface="Calibri"/>
                <a:sym typeface="Calibri"/>
              </a:rPr>
              <a:t>We help our international partners build capacity by training local partners in medical, veterinary, and public health practices and help them obtain laboratory equipment and other technologies when necessary.  </a:t>
            </a:r>
          </a:p>
          <a:p>
            <a:pPr indent="0" lvl="0" marL="0" marR="0" rtl="0" algn="l">
              <a:spcBef>
                <a:spcPts val="0"/>
              </a:spcBef>
              <a:buSzPct val="25000"/>
              <a:buNone/>
            </a:pPr>
            <a:r>
              <a:rPr lang="en" sz="1200">
                <a:solidFill>
                  <a:schemeClr val="dk1"/>
                </a:solidFill>
                <a:latin typeface="Calibri"/>
                <a:ea typeface="Calibri"/>
                <a:cs typeface="Calibri"/>
                <a:sym typeface="Calibri"/>
              </a:rPr>
              <a:t>Through these processes we are able to reduce emerging infectious disease threats to human health.</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9" name="Shape 419"/>
        <p:cNvGrpSpPr/>
        <p:nvPr/>
      </p:nvGrpSpPr>
      <p:grpSpPr>
        <a:xfrm>
          <a:off x="0" y="0"/>
          <a:ext cx="0" cy="0"/>
          <a:chOff x="0" y="0"/>
          <a:chExt cx="0" cy="0"/>
        </a:xfrm>
      </p:grpSpPr>
      <p:sp>
        <p:nvSpPr>
          <p:cNvPr id="420" name="Shape 420"/>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21" name="Shape 421"/>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b="0" baseline="0" i="0" lang="en" sz="1000" u="none" cap="none" strike="noStrike">
                <a:solidFill>
                  <a:srgbClr val="222222"/>
                </a:solidFill>
              </a:rPr>
              <a:t>Search results can be viewed in a list that includes links to the original article and some meta-data such as case counts and distinct keywords, or results can be visualized spatially.</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0" name="Shape 430"/>
        <p:cNvGrpSpPr/>
        <p:nvPr/>
      </p:nvGrpSpPr>
      <p:grpSpPr>
        <a:xfrm>
          <a:off x="0" y="0"/>
          <a:ext cx="0" cy="0"/>
          <a:chOff x="0" y="0"/>
          <a:chExt cx="0" cy="0"/>
        </a:xfrm>
      </p:grpSpPr>
      <p:sp>
        <p:nvSpPr>
          <p:cNvPr id="431" name="Shape 431"/>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32" name="Shape 432"/>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rgbClr val="222222"/>
              </a:buClr>
              <a:buSzPct val="25000"/>
              <a:buFont typeface="Arial"/>
              <a:buNone/>
            </a:pPr>
            <a:r>
              <a:rPr b="0" baseline="0" i="0" lang="en" sz="1000" u="none" cap="none" strike="noStrike">
                <a:solidFill>
                  <a:srgbClr val="222222"/>
                </a:solidFill>
              </a:rPr>
              <a:t>GRITS has an API to allow </a:t>
            </a:r>
            <a:r>
              <a:rPr lang="en" sz="1000">
                <a:solidFill>
                  <a:srgbClr val="222222"/>
                </a:solidFill>
              </a:rPr>
              <a:t>third parties to build biosurveillance tools using on-demand GRITS analytics.</a:t>
            </a:r>
          </a:p>
          <a:p>
            <a:pPr indent="0" lvl="0" marL="0" marR="0" rtl="0" algn="l">
              <a:spcBef>
                <a:spcPts val="0"/>
              </a:spcBef>
              <a:buClr>
                <a:srgbClr val="222222"/>
              </a:buClr>
              <a:buFont typeface="Arial"/>
              <a:buNone/>
            </a:pPr>
            <a:r>
              <a:t/>
            </a:r>
            <a:endParaRPr sz="1000">
              <a:solidFill>
                <a:srgbClr val="222222"/>
              </a:solidFill>
            </a:endParaRPr>
          </a:p>
          <a:p>
            <a:pPr indent="0" lvl="0" marL="0" marR="0" rtl="0" algn="l">
              <a:spcBef>
                <a:spcPts val="0"/>
              </a:spcBef>
              <a:buClr>
                <a:srgbClr val="222222"/>
              </a:buClr>
              <a:buFont typeface="Arial"/>
              <a:buNone/>
            </a:pPr>
            <a:r>
              <a:t/>
            </a:r>
            <a:endParaRPr sz="1000">
              <a:solidFill>
                <a:srgbClr val="222222"/>
              </a:solidFill>
            </a:endParaRPr>
          </a:p>
          <a:p>
            <a:pPr indent="0" lvl="0" marL="0" marR="0" rtl="0" algn="l">
              <a:spcBef>
                <a:spcPts val="0"/>
              </a:spcBef>
              <a:buClr>
                <a:srgbClr val="222222"/>
              </a:buClr>
              <a:buSzPct val="25000"/>
              <a:buFont typeface="Arial"/>
              <a:buNone/>
            </a:pPr>
            <a:r>
              <a:rPr lang="en" sz="1000">
                <a:solidFill>
                  <a:srgbClr val="222222"/>
                </a:solidFill>
              </a:rPr>
              <a:t>API- application programming interface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1" name="Shape 441"/>
        <p:cNvGrpSpPr/>
        <p:nvPr/>
      </p:nvGrpSpPr>
      <p:grpSpPr>
        <a:xfrm>
          <a:off x="0" y="0"/>
          <a:ext cx="0" cy="0"/>
          <a:chOff x="0" y="0"/>
          <a:chExt cx="0" cy="0"/>
        </a:xfrm>
      </p:grpSpPr>
      <p:sp>
        <p:nvSpPr>
          <p:cNvPr id="442" name="Shape 442"/>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43" name="Shape 443"/>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b="0" baseline="0" i="0" lang="en" sz="1100" u="none" cap="none" strike="noStrike"/>
              <a:t>Symptoms reported at a population level can be the result of multiple diseases.</a:t>
            </a:r>
          </a:p>
          <a:p>
            <a:pPr indent="0" lvl="0" marL="0" marR="0" rtl="0" algn="l">
              <a:spcBef>
                <a:spcPts val="0"/>
              </a:spcBef>
              <a:buSzPct val="25000"/>
              <a:buFont typeface="Arial"/>
              <a:buNone/>
            </a:pPr>
            <a:r>
              <a:rPr b="0" baseline="0" i="0" lang="en" sz="1100" u="none" cap="none" strike="noStrike"/>
              <a:t>Furthermore, media articles </a:t>
            </a:r>
            <a:r>
              <a:rPr lang="en" sz="1100">
                <a:solidFill>
                  <a:schemeClr val="dk1"/>
                </a:solidFill>
              </a:rPr>
              <a:t>may speculate about incorrect diseases and</a:t>
            </a:r>
            <a:r>
              <a:rPr b="0" baseline="0" i="0" lang="en" sz="1100" u="none" cap="none" strike="noStrike"/>
              <a:t> usually do not report enough information to conclusively identify diseases.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3" name="Shape 453"/>
        <p:cNvGrpSpPr/>
        <p:nvPr/>
      </p:nvGrpSpPr>
      <p:grpSpPr>
        <a:xfrm>
          <a:off x="0" y="0"/>
          <a:ext cx="0" cy="0"/>
          <a:chOff x="0" y="0"/>
          <a:chExt cx="0" cy="0"/>
        </a:xfrm>
      </p:grpSpPr>
      <p:sp>
        <p:nvSpPr>
          <p:cNvPr id="454" name="Shape 454"/>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55" name="Shape 455"/>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lvl="0" rtl="0">
              <a:spcBef>
                <a:spcPts val="0"/>
              </a:spcBef>
              <a:buClr>
                <a:srgbClr val="222222"/>
              </a:buClr>
              <a:buSzPct val="25000"/>
              <a:buFont typeface="Arial"/>
              <a:buNone/>
            </a:pPr>
            <a:r>
              <a:rPr lang="en" sz="1000">
                <a:solidFill>
                  <a:srgbClr val="222222"/>
                </a:solidFill>
              </a:rPr>
              <a:t>We asked project partners to complete various tasks with GRITS, then interviewed them about their experiences.</a:t>
            </a:r>
          </a:p>
          <a:p>
            <a:pPr lvl="0" rtl="0">
              <a:spcBef>
                <a:spcPts val="0"/>
              </a:spcBef>
              <a:buClr>
                <a:schemeClr val="dk1"/>
              </a:buClr>
              <a:buSzPct val="110000"/>
              <a:buFont typeface="Arial"/>
              <a:buNone/>
            </a:pPr>
            <a:r>
              <a:rPr lang="en" sz="1000">
                <a:solidFill>
                  <a:srgbClr val="222222"/>
                </a:solidFill>
              </a:rPr>
              <a:t>Extraneous or misleading information attracted a lot of criticism.</a:t>
            </a:r>
          </a:p>
          <a:p>
            <a:pPr lvl="0" rtl="0">
              <a:spcBef>
                <a:spcPts val="0"/>
              </a:spcBef>
              <a:buClr>
                <a:schemeClr val="dk1"/>
              </a:buClr>
              <a:buSzPct val="110000"/>
              <a:buFont typeface="Arial"/>
              <a:buNone/>
            </a:pPr>
            <a:r>
              <a:rPr lang="en" sz="1000">
                <a:solidFill>
                  <a:srgbClr val="222222"/>
                </a:solidFill>
              </a:rPr>
              <a:t>However, if low confidence information is hidden, users often don’t notice when something important is missed.</a:t>
            </a:r>
          </a:p>
          <a:p>
            <a:pPr lvl="0" rtl="0">
              <a:spcBef>
                <a:spcPts val="0"/>
              </a:spcBef>
              <a:buClr>
                <a:srgbClr val="222222"/>
              </a:buClr>
              <a:buFont typeface="Arial"/>
              <a:buNone/>
            </a:pPr>
            <a:r>
              <a:t/>
            </a:r>
            <a:endParaRPr sz="1000">
              <a:solidFill>
                <a:srgbClr val="222222"/>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2" name="Shape 462"/>
        <p:cNvGrpSpPr/>
        <p:nvPr/>
      </p:nvGrpSpPr>
      <p:grpSpPr>
        <a:xfrm>
          <a:off x="0" y="0"/>
          <a:ext cx="0" cy="0"/>
          <a:chOff x="0" y="0"/>
          <a:chExt cx="0" cy="0"/>
        </a:xfrm>
      </p:grpSpPr>
      <p:sp>
        <p:nvSpPr>
          <p:cNvPr id="463" name="Shape 463"/>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64" name="Shape 464"/>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lang="en" sz="1100"/>
              <a:t>EcoHealth Alliance plans to further develop GRITS by...</a:t>
            </a:r>
          </a:p>
          <a:p>
            <a:pPr indent="0" lvl="0" marL="0" marR="0" rtl="0" algn="l">
              <a:spcBef>
                <a:spcPts val="0"/>
              </a:spcBef>
              <a:buFont typeface="Arial"/>
              <a:buNone/>
            </a:pPr>
            <a:r>
              <a:t/>
            </a:r>
            <a:endParaRPr sz="1100"/>
          </a:p>
          <a:p>
            <a:pPr indent="0" lvl="0" marL="0" marR="0" rtl="0" algn="l">
              <a:spcBef>
                <a:spcPts val="0"/>
              </a:spcBef>
              <a:buSzPct val="25000"/>
              <a:buFont typeface="Arial"/>
              <a:buNone/>
            </a:pPr>
            <a:r>
              <a:rPr b="0" baseline="0" i="0" lang="en" sz="1100" u="none" cap="none" strike="noStrike"/>
              <a:t>https://drive.google.com/a/ecohealth.io/?usp=docs_home#folders/0B7HuEtQS8Gdbfm5fSGtMeEVKUER5ellQbTBxM3lyN1VaNWFWcjZ4Y01GS1ZUNTY0X1hRSHc</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8" name="Shape 468"/>
        <p:cNvGrpSpPr/>
        <p:nvPr/>
      </p:nvGrpSpPr>
      <p:grpSpPr>
        <a:xfrm>
          <a:off x="0" y="0"/>
          <a:ext cx="0" cy="0"/>
          <a:chOff x="0" y="0"/>
          <a:chExt cx="0" cy="0"/>
        </a:xfrm>
      </p:grpSpPr>
      <p:sp>
        <p:nvSpPr>
          <p:cNvPr id="469" name="Shape 46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470" name="Shape 470"/>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471" name="Shape 4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472" name="Shape 472"/>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7" name="Shape 477"/>
        <p:cNvGrpSpPr/>
        <p:nvPr/>
      </p:nvGrpSpPr>
      <p:grpSpPr>
        <a:xfrm>
          <a:off x="0" y="0"/>
          <a:ext cx="0" cy="0"/>
          <a:chOff x="0" y="0"/>
          <a:chExt cx="0" cy="0"/>
        </a:xfrm>
      </p:grpSpPr>
      <p:sp>
        <p:nvSpPr>
          <p:cNvPr id="478" name="Shape 478"/>
          <p:cNvSpPr/>
          <p:nvPr>
            <p:ph idx="2" type="sldImg"/>
          </p:nvPr>
        </p:nvSpPr>
        <p:spPr>
          <a:xfrm>
            <a:off x="1143224" y="685800"/>
            <a:ext cx="4572299"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
        <p:nvSpPr>
          <p:cNvPr id="479" name="Shape 479"/>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Font typeface="Arial"/>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6" name="Shape 76"/>
        <p:cNvGrpSpPr/>
        <p:nvPr/>
      </p:nvGrpSpPr>
      <p:grpSpPr>
        <a:xfrm>
          <a:off x="0" y="0"/>
          <a:ext cx="0" cy="0"/>
          <a:chOff x="0" y="0"/>
          <a:chExt cx="0" cy="0"/>
        </a:xfrm>
      </p:grpSpPr>
      <p:sp>
        <p:nvSpPr>
          <p:cNvPr id="77" name="Shape 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w="12700">
            <a:solidFill>
              <a:srgbClr val="000000"/>
            </a:solidFill>
            <a:prstDash val="solid"/>
            <a:round/>
            <a:headEnd len="med" w="med" type="none"/>
            <a:tailEnd len="med" w="med" type="none"/>
          </a:ln>
        </p:spPr>
      </p:sp>
      <p:sp>
        <p:nvSpPr>
          <p:cNvPr id="78" name="Shape 7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
        <p:nvSpPr>
          <p:cNvPr id="79" name="Shape 7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 name="Shape 85"/>
        <p:cNvGrpSpPr/>
        <p:nvPr/>
      </p:nvGrpSpPr>
      <p:grpSpPr>
        <a:xfrm>
          <a:off x="0" y="0"/>
          <a:ext cx="0" cy="0"/>
          <a:chOff x="0" y="0"/>
          <a:chExt cx="0" cy="0"/>
        </a:xfrm>
      </p:grpSpPr>
      <p:sp>
        <p:nvSpPr>
          <p:cNvPr id="86" name="Shape 8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87" name="Shape 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96" name="Shape 96"/>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97" name="Shape 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98" name="Shape 98"/>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 name="Shape 102"/>
        <p:cNvGrpSpPr/>
        <p:nvPr/>
      </p:nvGrpSpPr>
      <p:grpSpPr>
        <a:xfrm>
          <a:off x="0" y="0"/>
          <a:ext cx="0" cy="0"/>
          <a:chOff x="0" y="0"/>
          <a:chExt cx="0" cy="0"/>
        </a:xfrm>
      </p:grpSpPr>
      <p:sp>
        <p:nvSpPr>
          <p:cNvPr id="103" name="Shape 10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04" name="Shape 104"/>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05" name="Shape 1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106" name="Shape 106"/>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 name="Shape 118"/>
        <p:cNvGrpSpPr/>
        <p:nvPr/>
      </p:nvGrpSpPr>
      <p:grpSpPr>
        <a:xfrm>
          <a:off x="0" y="0"/>
          <a:ext cx="0" cy="0"/>
          <a:chOff x="0" y="0"/>
          <a:chExt cx="0" cy="0"/>
        </a:xfrm>
      </p:grpSpPr>
      <p:sp>
        <p:nvSpPr>
          <p:cNvPr id="119" name="Shape 11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20" name="Shape 120"/>
          <p:cNvSpPr txBox="1"/>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baseline="0" i="0" lang="en" sz="1200" u="none" cap="none" strike="noStrike">
                <a:solidFill>
                  <a:schemeClr val="dk1"/>
                </a:solidFill>
                <a:latin typeface="Calibri"/>
                <a:ea typeface="Calibri"/>
                <a:cs typeface="Calibri"/>
                <a:sym typeface="Calibri"/>
              </a:rPr>
              <a:t>‹#›</a:t>
            </a:fld>
          </a:p>
        </p:txBody>
      </p:sp>
      <p:sp>
        <p:nvSpPr>
          <p:cNvPr id="121" name="Shape 1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122" name="Shape 122"/>
          <p:cNvSpPr txBox="1"/>
          <p:nvPr>
            <p:ph idx="1" type="body"/>
          </p:nvPr>
        </p:nvSpPr>
        <p:spPr>
          <a:xfrm>
            <a:off x="685800" y="4343400"/>
            <a:ext cx="5486399" cy="4114800"/>
          </a:xfrm>
          <a:prstGeom prst="rect">
            <a:avLst/>
          </a:prstGeom>
          <a:solidFill>
            <a:srgbClr val="FFFFFF"/>
          </a:solidFill>
          <a:ln cap="flat"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None/>
            </a:pPr>
            <a:r>
              <a:t/>
            </a:r>
            <a:endParaRPr b="0" baseline="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8" name="Shape 8"/>
        <p:cNvGrpSpPr/>
        <p:nvPr/>
      </p:nvGrpSpPr>
      <p:grpSpPr>
        <a:xfrm>
          <a:off x="0" y="0"/>
          <a:ext cx="0" cy="0"/>
          <a:chOff x="0" y="0"/>
          <a:chExt cx="0" cy="0"/>
        </a:xfrm>
      </p:grpSpPr>
      <p:sp>
        <p:nvSpPr>
          <p:cNvPr id="9" name="Shape 9"/>
          <p:cNvSpPr txBox="1"/>
          <p:nvPr>
            <p:ph type="ctrTitle"/>
          </p:nvPr>
        </p:nvSpPr>
        <p:spPr>
          <a:xfrm>
            <a:off x="685800" y="2111122"/>
            <a:ext cx="7772400" cy="1546500"/>
          </a:xfrm>
          <a:prstGeom prst="rect">
            <a:avLst/>
          </a:prstGeom>
          <a:noFill/>
          <a:ln>
            <a:noFill/>
          </a:ln>
        </p:spPr>
        <p:txBody>
          <a:bodyPr anchorCtr="0" anchor="b" bIns="91425" lIns="91425" rIns="91425" tIns="91425"/>
          <a:lstStyle>
            <a:lvl1pPr indent="0" marL="0" marR="0" rtl="0" algn="ctr">
              <a:lnSpc>
                <a:spcPct val="100000"/>
              </a:lnSpc>
              <a:spcBef>
                <a:spcPts val="0"/>
              </a:spcBef>
              <a:spcAft>
                <a:spcPts val="0"/>
              </a:spcAft>
              <a:buClr>
                <a:schemeClr val="dk1"/>
              </a:buClr>
              <a:buFont typeface="Arial"/>
              <a:buNone/>
              <a:defRPr/>
            </a:lvl1pPr>
            <a:lvl2pPr indent="0" marL="0" marR="0" rtl="0" algn="ctr">
              <a:lnSpc>
                <a:spcPct val="100000"/>
              </a:lnSpc>
              <a:spcBef>
                <a:spcPts val="0"/>
              </a:spcBef>
              <a:spcAft>
                <a:spcPts val="0"/>
              </a:spcAft>
              <a:buClr>
                <a:schemeClr val="dk1"/>
              </a:buClr>
              <a:buFont typeface="Arial"/>
              <a:buNone/>
              <a:defRPr/>
            </a:lvl2pPr>
            <a:lvl3pPr indent="0" marL="0" marR="0" rtl="0" algn="ctr">
              <a:spcBef>
                <a:spcPts val="0"/>
              </a:spcBef>
              <a:buClr>
                <a:schemeClr val="dk1"/>
              </a:buClr>
              <a:buFont typeface="Arial"/>
              <a:buNone/>
              <a:defRPr/>
            </a:lvl3pPr>
            <a:lvl4pPr indent="0" marL="0" marR="0" rtl="0" algn="ctr">
              <a:spcBef>
                <a:spcPts val="0"/>
              </a:spcBef>
              <a:buClr>
                <a:schemeClr val="dk1"/>
              </a:buClr>
              <a:buFont typeface="Arial"/>
              <a:buNone/>
              <a:defRPr/>
            </a:lvl4pPr>
            <a:lvl5pPr indent="0" marL="0" marR="0" rtl="0" algn="ctr">
              <a:spcBef>
                <a:spcPts val="0"/>
              </a:spcBef>
              <a:buClr>
                <a:schemeClr val="dk1"/>
              </a:buClr>
              <a:buFont typeface="Arial"/>
              <a:buNone/>
              <a:defRPr/>
            </a:lvl5pPr>
            <a:lvl6pPr indent="0" marL="0" marR="0" rtl="0" algn="ctr">
              <a:spcBef>
                <a:spcPts val="0"/>
              </a:spcBef>
              <a:buClr>
                <a:schemeClr val="dk1"/>
              </a:buClr>
              <a:buFont typeface="Arial"/>
              <a:buNone/>
              <a:defRPr/>
            </a:lvl6pPr>
            <a:lvl7pPr indent="0" marL="0" marR="0" rtl="0" algn="ctr">
              <a:spcBef>
                <a:spcPts val="0"/>
              </a:spcBef>
              <a:buClr>
                <a:schemeClr val="dk1"/>
              </a:buClr>
              <a:buFont typeface="Arial"/>
              <a:buNone/>
              <a:defRPr/>
            </a:lvl7pPr>
            <a:lvl8pPr indent="0" marL="0" marR="0" rtl="0" algn="ctr">
              <a:spcBef>
                <a:spcPts val="0"/>
              </a:spcBef>
              <a:buClr>
                <a:schemeClr val="dk1"/>
              </a:buClr>
              <a:buFont typeface="Arial"/>
              <a:buNone/>
              <a:defRPr/>
            </a:lvl8pPr>
            <a:lvl9pPr indent="0" marL="0" marR="0" rtl="0" algn="ctr">
              <a:spcBef>
                <a:spcPts val="0"/>
              </a:spcBef>
              <a:buClr>
                <a:schemeClr val="dk1"/>
              </a:buClr>
              <a:buFont typeface="Arial"/>
              <a:buNone/>
              <a:defRPr/>
            </a:lvl9pPr>
          </a:lstStyle>
          <a:p/>
        </p:txBody>
      </p:sp>
      <p:sp>
        <p:nvSpPr>
          <p:cNvPr id="10" name="Shape 10"/>
          <p:cNvSpPr txBox="1"/>
          <p:nvPr>
            <p:ph idx="1" type="subTitle"/>
          </p:nvPr>
        </p:nvSpPr>
        <p:spPr>
          <a:xfrm>
            <a:off x="685800" y="3786737"/>
            <a:ext cx="7772400" cy="1046400"/>
          </a:xfrm>
          <a:prstGeom prst="rect">
            <a:avLst/>
          </a:prstGeom>
          <a:noFill/>
          <a:ln>
            <a:noFill/>
          </a:ln>
        </p:spPr>
        <p:txBody>
          <a:bodyPr anchorCtr="0" anchor="t" bIns="91425" lIns="91425" rIns="91425" tIns="91425"/>
          <a:lstStyle>
            <a:lvl1pPr indent="0" marL="0" marR="0" rtl="0" algn="ctr">
              <a:lnSpc>
                <a:spcPct val="100000"/>
              </a:lnSpc>
              <a:spcBef>
                <a:spcPts val="0"/>
              </a:spcBef>
              <a:spcAft>
                <a:spcPts val="0"/>
              </a:spcAft>
              <a:buClr>
                <a:schemeClr val="dk2"/>
              </a:buClr>
              <a:buFont typeface="Arial"/>
              <a:buNone/>
              <a:defRPr/>
            </a:lvl1pPr>
            <a:lvl2pPr indent="0" marL="0" marR="0" rtl="0" algn="ctr">
              <a:lnSpc>
                <a:spcPct val="100000"/>
              </a:lnSpc>
              <a:spcBef>
                <a:spcPts val="0"/>
              </a:spcBef>
              <a:spcAft>
                <a:spcPts val="0"/>
              </a:spcAft>
              <a:buClr>
                <a:schemeClr val="dk2"/>
              </a:buClr>
              <a:buFont typeface="Arial"/>
              <a:buNone/>
              <a:defRPr/>
            </a:lvl2pPr>
            <a:lvl3pPr indent="0" marL="0" marR="0" rtl="0" algn="ctr">
              <a:lnSpc>
                <a:spcPct val="100000"/>
              </a:lnSpc>
              <a:spcBef>
                <a:spcPts val="0"/>
              </a:spcBef>
              <a:spcAft>
                <a:spcPts val="0"/>
              </a:spcAft>
              <a:buClr>
                <a:schemeClr val="dk2"/>
              </a:buClr>
              <a:buFont typeface="Arial"/>
              <a:buNone/>
              <a:defRPr/>
            </a:lvl3pPr>
            <a:lvl4pPr indent="0" marL="0" marR="0" rtl="0" algn="ctr">
              <a:lnSpc>
                <a:spcPct val="100000"/>
              </a:lnSpc>
              <a:spcBef>
                <a:spcPts val="0"/>
              </a:spcBef>
              <a:spcAft>
                <a:spcPts val="0"/>
              </a:spcAft>
              <a:buClr>
                <a:schemeClr val="dk2"/>
              </a:buClr>
              <a:buFont typeface="Arial"/>
              <a:buNone/>
              <a:defRPr/>
            </a:lvl4pPr>
            <a:lvl5pPr indent="0" marL="0" marR="0" rtl="0" algn="ctr">
              <a:lnSpc>
                <a:spcPct val="100000"/>
              </a:lnSpc>
              <a:spcBef>
                <a:spcPts val="0"/>
              </a:spcBef>
              <a:spcAft>
                <a:spcPts val="0"/>
              </a:spcAft>
              <a:buClr>
                <a:schemeClr val="dk2"/>
              </a:buClr>
              <a:buFont typeface="Arial"/>
              <a:buNone/>
              <a:defRPr/>
            </a:lvl5pPr>
            <a:lvl6pPr indent="0" marL="0" marR="0" rtl="0" algn="ctr">
              <a:lnSpc>
                <a:spcPct val="100000"/>
              </a:lnSpc>
              <a:spcBef>
                <a:spcPts val="0"/>
              </a:spcBef>
              <a:spcAft>
                <a:spcPts val="0"/>
              </a:spcAft>
              <a:buClr>
                <a:schemeClr val="dk2"/>
              </a:buClr>
              <a:buFont typeface="Arial"/>
              <a:buNone/>
              <a:defRPr/>
            </a:lvl6pPr>
            <a:lvl7pPr indent="0" marL="0" marR="0" rtl="0" algn="ctr">
              <a:lnSpc>
                <a:spcPct val="100000"/>
              </a:lnSpc>
              <a:spcBef>
                <a:spcPts val="0"/>
              </a:spcBef>
              <a:spcAft>
                <a:spcPts val="0"/>
              </a:spcAft>
              <a:buClr>
                <a:schemeClr val="dk2"/>
              </a:buClr>
              <a:buFont typeface="Arial"/>
              <a:buNone/>
              <a:defRPr/>
            </a:lvl7pPr>
            <a:lvl8pPr indent="0" marL="0" marR="0" rtl="0" algn="ctr">
              <a:lnSpc>
                <a:spcPct val="100000"/>
              </a:lnSpc>
              <a:spcBef>
                <a:spcPts val="0"/>
              </a:spcBef>
              <a:spcAft>
                <a:spcPts val="0"/>
              </a:spcAft>
              <a:buClr>
                <a:schemeClr val="dk2"/>
              </a:buClr>
              <a:buFont typeface="Arial"/>
              <a:buNone/>
              <a:defRPr/>
            </a:lvl8pPr>
            <a:lvl9pPr indent="0" marL="0" marR="0" rtl="0" algn="ctr">
              <a:lnSpc>
                <a:spcPct val="100000"/>
              </a:lnSpc>
              <a:spcBef>
                <a:spcPts val="0"/>
              </a:spcBef>
              <a:spcAft>
                <a:spcPts val="0"/>
              </a:spcAft>
              <a:buClr>
                <a:schemeClr val="dk2"/>
              </a:buClr>
              <a:buFont typeface="Arial"/>
              <a:buNone/>
              <a:defRPr/>
            </a:lvl9pPr>
          </a:lstStyle>
          <a:p/>
        </p:txBody>
      </p:sp>
      <p:sp>
        <p:nvSpPr>
          <p:cNvPr id="11" name="Shape 11"/>
          <p:cNvSpPr txBox="1"/>
          <p:nvPr>
            <p:ph idx="12" type="sldNum"/>
          </p:nvPr>
        </p:nvSpPr>
        <p:spPr>
          <a:xfrm>
            <a:off x="8556790" y="6333133"/>
            <a:ext cx="548699" cy="524699"/>
          </a:xfrm>
          <a:prstGeom prst="rect">
            <a:avLst/>
          </a:prstGeom>
          <a:noFill/>
          <a:ln>
            <a:noFill/>
          </a:ln>
        </p:spPr>
        <p:txBody>
          <a:bodyPr anchorCtr="0" anchor="ctr" bIns="91425" lIns="91425" rIns="91425" tIns="91425">
            <a:noAutofit/>
          </a:bodyPr>
          <a:lstStyle>
            <a:lvl1pPr indent="0" marL="0" marR="0" rtl="0" algn="r">
              <a:lnSpc>
                <a:spcPct val="100000"/>
              </a:lnSpc>
              <a:spcBef>
                <a:spcPts val="0"/>
              </a:spcBef>
              <a:spcAft>
                <a:spcPts val="0"/>
              </a:spcAft>
              <a:buNone/>
              <a:defRPr b="0" baseline="0" i="0" sz="1300" u="none" cap="none" strike="noStrike">
                <a:solidFill>
                  <a:schemeClr val="dk1"/>
                </a:solidFill>
                <a:latin typeface="Arial"/>
                <a:ea typeface="Arial"/>
                <a:cs typeface="Arial"/>
                <a:sym typeface="Arial"/>
                <a:rtl val="0"/>
              </a:defRPr>
            </a:lvl1pPr>
          </a:lstStyle>
          <a:p>
            <a:pPr indent="0" lvl="0" marL="0">
              <a:spcBef>
                <a:spcPts val="0"/>
              </a:spcBef>
              <a:buClr>
                <a:schemeClr val="dk1"/>
              </a:buClr>
              <a:buSzPct val="25000"/>
              <a:buFont typeface="Arial"/>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2" name="Shape 12"/>
        <p:cNvGrpSpPr/>
        <p:nvPr/>
      </p:nvGrpSpPr>
      <p:grpSpPr>
        <a:xfrm>
          <a:off x="0" y="0"/>
          <a:ext cx="0" cy="0"/>
          <a:chOff x="0" y="0"/>
          <a:chExt cx="0" cy="0"/>
        </a:xfrm>
      </p:grpSpPr>
      <p:sp>
        <p:nvSpPr>
          <p:cNvPr id="13" name="Shape 13"/>
          <p:cNvSpPr txBox="1"/>
          <p:nvPr>
            <p:ph type="title"/>
          </p:nvPr>
        </p:nvSpPr>
        <p:spPr>
          <a:xfrm>
            <a:off x="457200" y="274637"/>
            <a:ext cx="8229600" cy="1143000"/>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4" name="Shape 14"/>
          <p:cNvSpPr txBox="1"/>
          <p:nvPr>
            <p:ph idx="1" type="body"/>
          </p:nvPr>
        </p:nvSpPr>
        <p:spPr>
          <a:xfrm>
            <a:off x="457200" y="1600200"/>
            <a:ext cx="8229600" cy="49677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15" name="Shape 15"/>
          <p:cNvSpPr txBox="1"/>
          <p:nvPr>
            <p:ph idx="12" type="sldNum"/>
          </p:nvPr>
        </p:nvSpPr>
        <p:spPr>
          <a:xfrm>
            <a:off x="8556790" y="6333133"/>
            <a:ext cx="548699" cy="524699"/>
          </a:xfrm>
          <a:prstGeom prst="rect">
            <a:avLst/>
          </a:prstGeom>
          <a:noFill/>
          <a:ln>
            <a:noFill/>
          </a:ln>
        </p:spPr>
        <p:txBody>
          <a:bodyPr anchorCtr="0" anchor="ctr" bIns="91425" lIns="91425" rIns="91425" tIns="91425">
            <a:noAutofit/>
          </a:bodyPr>
          <a:lstStyle>
            <a:lvl1pPr indent="0" marL="0" marR="0" rtl="0" algn="r">
              <a:lnSpc>
                <a:spcPct val="100000"/>
              </a:lnSpc>
              <a:spcBef>
                <a:spcPts val="0"/>
              </a:spcBef>
              <a:spcAft>
                <a:spcPts val="0"/>
              </a:spcAft>
              <a:buNone/>
              <a:defRPr b="0" baseline="0" i="0" sz="1300" u="none" cap="none" strike="noStrike">
                <a:solidFill>
                  <a:schemeClr val="dk1"/>
                </a:solidFill>
                <a:latin typeface="Arial"/>
                <a:ea typeface="Arial"/>
                <a:cs typeface="Arial"/>
                <a:sym typeface="Arial"/>
                <a:rtl val="0"/>
              </a:defRPr>
            </a:lvl1pPr>
          </a:lstStyle>
          <a:p>
            <a:pPr indent="0" lvl="0" marL="0">
              <a:spcBef>
                <a:spcPts val="0"/>
              </a:spcBef>
              <a:buClr>
                <a:schemeClr val="dk1"/>
              </a:buClr>
              <a:buSzPct val="25000"/>
              <a:buFont typeface="Arial"/>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6" name="Shape 16"/>
        <p:cNvGrpSpPr/>
        <p:nvPr/>
      </p:nvGrpSpPr>
      <p:grpSpPr>
        <a:xfrm>
          <a:off x="0" y="0"/>
          <a:ext cx="0" cy="0"/>
          <a:chOff x="0" y="0"/>
          <a:chExt cx="0" cy="0"/>
        </a:xfrm>
      </p:grpSpPr>
      <p:sp>
        <p:nvSpPr>
          <p:cNvPr id="17" name="Shape 17"/>
          <p:cNvSpPr txBox="1"/>
          <p:nvPr>
            <p:ph idx="12" type="sldNum"/>
          </p:nvPr>
        </p:nvSpPr>
        <p:spPr>
          <a:xfrm>
            <a:off x="8556790" y="6333133"/>
            <a:ext cx="548699" cy="524699"/>
          </a:xfrm>
          <a:prstGeom prst="rect">
            <a:avLst/>
          </a:prstGeom>
          <a:noFill/>
          <a:ln>
            <a:noFill/>
          </a:ln>
        </p:spPr>
        <p:txBody>
          <a:bodyPr anchorCtr="0" anchor="ctr" bIns="91425" lIns="91425" rIns="91425" tIns="91425">
            <a:noAutofit/>
          </a:bodyPr>
          <a:lstStyle>
            <a:lvl1pPr indent="0" marL="0" marR="0" rtl="0" algn="r">
              <a:lnSpc>
                <a:spcPct val="100000"/>
              </a:lnSpc>
              <a:spcBef>
                <a:spcPts val="0"/>
              </a:spcBef>
              <a:spcAft>
                <a:spcPts val="0"/>
              </a:spcAft>
              <a:buNone/>
              <a:defRPr b="0" baseline="0" i="0" sz="1300" u="none" cap="none" strike="noStrike">
                <a:solidFill>
                  <a:schemeClr val="dk1"/>
                </a:solidFill>
                <a:latin typeface="Arial"/>
                <a:ea typeface="Arial"/>
                <a:cs typeface="Arial"/>
                <a:sym typeface="Arial"/>
                <a:rtl val="0"/>
              </a:defRPr>
            </a:lvl1pPr>
          </a:lstStyle>
          <a:p>
            <a:pPr indent="0" lvl="0" marL="0">
              <a:spcBef>
                <a:spcPts val="0"/>
              </a:spcBef>
              <a:buClr>
                <a:schemeClr val="dk1"/>
              </a:buClr>
              <a:buSzPct val="25000"/>
              <a:buFont typeface="Arial"/>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8" name="Shape 18"/>
        <p:cNvGrpSpPr/>
        <p:nvPr/>
      </p:nvGrpSpPr>
      <p:grpSpPr>
        <a:xfrm>
          <a:off x="0" y="0"/>
          <a:ext cx="0" cy="0"/>
          <a:chOff x="0" y="0"/>
          <a:chExt cx="0" cy="0"/>
        </a:xfrm>
      </p:grpSpPr>
      <p:sp>
        <p:nvSpPr>
          <p:cNvPr id="19" name="Shape 19"/>
          <p:cNvSpPr txBox="1"/>
          <p:nvPr>
            <p:ph type="title"/>
          </p:nvPr>
        </p:nvSpPr>
        <p:spPr>
          <a:xfrm>
            <a:off x="457200" y="274637"/>
            <a:ext cx="8229600" cy="1143000"/>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0" name="Shape 20"/>
          <p:cNvSpPr txBox="1"/>
          <p:nvPr>
            <p:ph idx="1" type="body"/>
          </p:nvPr>
        </p:nvSpPr>
        <p:spPr>
          <a:xfrm>
            <a:off x="457200" y="1600200"/>
            <a:ext cx="3994500" cy="49677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1" name="Shape 21"/>
          <p:cNvSpPr txBox="1"/>
          <p:nvPr>
            <p:ph idx="2" type="body"/>
          </p:nvPr>
        </p:nvSpPr>
        <p:spPr>
          <a:xfrm>
            <a:off x="4692273" y="1600200"/>
            <a:ext cx="3994500" cy="49677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2" name="Shape 22"/>
          <p:cNvSpPr txBox="1"/>
          <p:nvPr>
            <p:ph idx="12" type="sldNum"/>
          </p:nvPr>
        </p:nvSpPr>
        <p:spPr>
          <a:xfrm>
            <a:off x="8556790" y="6333133"/>
            <a:ext cx="548699" cy="524699"/>
          </a:xfrm>
          <a:prstGeom prst="rect">
            <a:avLst/>
          </a:prstGeom>
          <a:noFill/>
          <a:ln>
            <a:noFill/>
          </a:ln>
        </p:spPr>
        <p:txBody>
          <a:bodyPr anchorCtr="0" anchor="ctr" bIns="91425" lIns="91425" rIns="91425" tIns="91425">
            <a:noAutofit/>
          </a:bodyPr>
          <a:lstStyle>
            <a:lvl1pPr indent="0" marL="0" marR="0" rtl="0" algn="r">
              <a:lnSpc>
                <a:spcPct val="100000"/>
              </a:lnSpc>
              <a:spcBef>
                <a:spcPts val="0"/>
              </a:spcBef>
              <a:spcAft>
                <a:spcPts val="0"/>
              </a:spcAft>
              <a:buNone/>
              <a:defRPr b="0" baseline="0" i="0" sz="1300" u="none" cap="none" strike="noStrike">
                <a:solidFill>
                  <a:schemeClr val="dk1"/>
                </a:solidFill>
                <a:latin typeface="Arial"/>
                <a:ea typeface="Arial"/>
                <a:cs typeface="Arial"/>
                <a:sym typeface="Arial"/>
                <a:rtl val="0"/>
              </a:defRPr>
            </a:lvl1pPr>
          </a:lstStyle>
          <a:p>
            <a:pPr indent="0" lvl="0" marL="0">
              <a:spcBef>
                <a:spcPts val="0"/>
              </a:spcBef>
              <a:buClr>
                <a:schemeClr val="dk1"/>
              </a:buClr>
              <a:buSzPct val="25000"/>
              <a:buFont typeface="Arial"/>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3" name="Shape 23"/>
        <p:cNvGrpSpPr/>
        <p:nvPr/>
      </p:nvGrpSpPr>
      <p:grpSpPr>
        <a:xfrm>
          <a:off x="0" y="0"/>
          <a:ext cx="0" cy="0"/>
          <a:chOff x="0" y="0"/>
          <a:chExt cx="0" cy="0"/>
        </a:xfrm>
      </p:grpSpPr>
      <p:sp>
        <p:nvSpPr>
          <p:cNvPr id="24" name="Shape 24"/>
          <p:cNvSpPr txBox="1"/>
          <p:nvPr>
            <p:ph type="title"/>
          </p:nvPr>
        </p:nvSpPr>
        <p:spPr>
          <a:xfrm>
            <a:off x="457200" y="274637"/>
            <a:ext cx="8229600" cy="1143000"/>
          </a:xfrm>
          <a:prstGeom prst="rect">
            <a:avLst/>
          </a:prstGeom>
          <a:noFill/>
          <a:ln>
            <a:noFill/>
          </a:ln>
        </p:spPr>
        <p:txBody>
          <a:bodyPr anchorCtr="0" anchor="b"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5" name="Shape 25"/>
          <p:cNvSpPr txBox="1"/>
          <p:nvPr>
            <p:ph idx="12" type="sldNum"/>
          </p:nvPr>
        </p:nvSpPr>
        <p:spPr>
          <a:xfrm>
            <a:off x="8556790" y="6333133"/>
            <a:ext cx="548699" cy="524699"/>
          </a:xfrm>
          <a:prstGeom prst="rect">
            <a:avLst/>
          </a:prstGeom>
          <a:noFill/>
          <a:ln>
            <a:noFill/>
          </a:ln>
        </p:spPr>
        <p:txBody>
          <a:bodyPr anchorCtr="0" anchor="ctr" bIns="91425" lIns="91425" rIns="91425" tIns="91425">
            <a:noAutofit/>
          </a:bodyPr>
          <a:lstStyle>
            <a:lvl1pPr indent="0" marL="0" marR="0" rtl="0" algn="r">
              <a:lnSpc>
                <a:spcPct val="100000"/>
              </a:lnSpc>
              <a:spcBef>
                <a:spcPts val="0"/>
              </a:spcBef>
              <a:spcAft>
                <a:spcPts val="0"/>
              </a:spcAft>
              <a:buNone/>
              <a:defRPr b="0" baseline="0" i="0" sz="1300" u="none" cap="none" strike="noStrike">
                <a:solidFill>
                  <a:schemeClr val="dk1"/>
                </a:solidFill>
                <a:latin typeface="Arial"/>
                <a:ea typeface="Arial"/>
                <a:cs typeface="Arial"/>
                <a:sym typeface="Arial"/>
                <a:rtl val="0"/>
              </a:defRPr>
            </a:lvl1pPr>
          </a:lstStyle>
          <a:p>
            <a:pPr indent="0" lvl="0" marL="0">
              <a:spcBef>
                <a:spcPts val="0"/>
              </a:spcBef>
              <a:buClr>
                <a:schemeClr val="dk1"/>
              </a:buClr>
              <a:buSzPct val="25000"/>
              <a:buFont typeface="Arial"/>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26" name="Shape 26"/>
        <p:cNvGrpSpPr/>
        <p:nvPr/>
      </p:nvGrpSpPr>
      <p:grpSpPr>
        <a:xfrm>
          <a:off x="0" y="0"/>
          <a:ext cx="0" cy="0"/>
          <a:chOff x="0" y="0"/>
          <a:chExt cx="0" cy="0"/>
        </a:xfrm>
      </p:grpSpPr>
      <p:sp>
        <p:nvSpPr>
          <p:cNvPr id="27" name="Shape 27"/>
          <p:cNvSpPr txBox="1"/>
          <p:nvPr>
            <p:ph idx="1" type="body"/>
          </p:nvPr>
        </p:nvSpPr>
        <p:spPr>
          <a:xfrm>
            <a:off x="457200" y="5875078"/>
            <a:ext cx="8229600" cy="692700"/>
          </a:xfrm>
          <a:prstGeom prst="rect">
            <a:avLst/>
          </a:prstGeom>
          <a:noFill/>
          <a:ln>
            <a:noFill/>
          </a:ln>
        </p:spPr>
        <p:txBody>
          <a:bodyPr anchorCtr="0" anchor="t" bIns="91425" lIns="91425" rIns="91425" tIns="91425"/>
          <a:lstStyle>
            <a:lvl1pPr rtl="0" algn="ctr">
              <a:spcBef>
                <a:spcPts val="360"/>
              </a:spcBef>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8" name="Shape 28"/>
          <p:cNvSpPr txBox="1"/>
          <p:nvPr>
            <p:ph idx="12" type="sldNum"/>
          </p:nvPr>
        </p:nvSpPr>
        <p:spPr>
          <a:xfrm>
            <a:off x="8556790" y="6333133"/>
            <a:ext cx="548699" cy="524699"/>
          </a:xfrm>
          <a:prstGeom prst="rect">
            <a:avLst/>
          </a:prstGeom>
          <a:noFill/>
          <a:ln>
            <a:noFill/>
          </a:ln>
        </p:spPr>
        <p:txBody>
          <a:bodyPr anchorCtr="0" anchor="ctr" bIns="91425" lIns="91425" rIns="91425" tIns="91425">
            <a:noAutofit/>
          </a:bodyPr>
          <a:lstStyle>
            <a:lvl1pPr indent="0" marL="0" marR="0" rtl="0" algn="r">
              <a:lnSpc>
                <a:spcPct val="100000"/>
              </a:lnSpc>
              <a:spcBef>
                <a:spcPts val="0"/>
              </a:spcBef>
              <a:spcAft>
                <a:spcPts val="0"/>
              </a:spcAft>
              <a:buNone/>
              <a:defRPr b="0" baseline="0" i="0" sz="1300" u="none" cap="none" strike="noStrike">
                <a:solidFill>
                  <a:schemeClr val="dk1"/>
                </a:solidFill>
                <a:latin typeface="Arial"/>
                <a:ea typeface="Arial"/>
                <a:cs typeface="Arial"/>
                <a:sym typeface="Arial"/>
                <a:rtl val="0"/>
              </a:defRPr>
            </a:lvl1pPr>
          </a:lstStyle>
          <a:p>
            <a:pPr indent="0" lvl="0" marL="0">
              <a:spcBef>
                <a:spcPts val="0"/>
              </a:spcBef>
              <a:buClr>
                <a:schemeClr val="dk1"/>
              </a:buClr>
              <a:buSzPct val="25000"/>
              <a:buFont typeface="Arial"/>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Slide 1">
    <p:spTree>
      <p:nvGrpSpPr>
        <p:cNvPr id="29" name="Shape 29"/>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30" name="Shape 30"/>
        <p:cNvGrpSpPr/>
        <p:nvPr/>
      </p:nvGrpSpPr>
      <p:grpSpPr>
        <a:xfrm>
          <a:off x="0" y="0"/>
          <a:ext cx="0" cy="0"/>
          <a:chOff x="0" y="0"/>
          <a:chExt cx="0" cy="0"/>
        </a:xfrm>
      </p:grpSpPr>
      <p:sp>
        <p:nvSpPr>
          <p:cNvPr id="31" name="Shape 31"/>
          <p:cNvSpPr txBox="1"/>
          <p:nvPr>
            <p:ph type="title"/>
          </p:nvPr>
        </p:nvSpPr>
        <p:spPr>
          <a:xfrm>
            <a:off x="457200" y="274637"/>
            <a:ext cx="8229600" cy="1143299"/>
          </a:xfrm>
          <a:prstGeom prst="rect">
            <a:avLst/>
          </a:prstGeom>
          <a:noFill/>
          <a:ln>
            <a:noFill/>
          </a:ln>
        </p:spPr>
        <p:txBody>
          <a:bodyPr anchorCtr="0" anchor="ctr"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2" name="Shape 32"/>
          <p:cNvSpPr txBox="1"/>
          <p:nvPr>
            <p:ph idx="1" type="body"/>
          </p:nvPr>
        </p:nvSpPr>
        <p:spPr>
          <a:xfrm>
            <a:off x="950148" y="1600200"/>
            <a:ext cx="7736700" cy="4526100"/>
          </a:xfrm>
          <a:prstGeom prst="rect">
            <a:avLst/>
          </a:prstGeom>
          <a:noFill/>
          <a:ln>
            <a:noFill/>
          </a:ln>
        </p:spPr>
        <p:txBody>
          <a:bodyPr anchorCtr="0" anchor="t" bIns="91425" lIns="91425" rIns="91425" tIns="91425"/>
          <a:lstStyle>
            <a:lvl1pPr rtl="0">
              <a:spcBef>
                <a:spcPts val="0"/>
              </a:spcBef>
              <a:buClr>
                <a:srgbClr val="008000"/>
              </a:buClr>
              <a:buFont typeface="Noto Symbol"/>
              <a:buChar char="▪"/>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3" name="Shape 33"/>
          <p:cNvSpPr txBox="1"/>
          <p:nvPr>
            <p:ph idx="10" type="dt"/>
          </p:nvPr>
        </p:nvSpPr>
        <p:spPr>
          <a:xfrm>
            <a:off x="457200" y="6356350"/>
            <a:ext cx="2133599" cy="365099"/>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4" name="Shape 34"/>
          <p:cNvSpPr txBox="1"/>
          <p:nvPr>
            <p:ph idx="11" type="ftr"/>
          </p:nvPr>
        </p:nvSpPr>
        <p:spPr>
          <a:xfrm>
            <a:off x="3124200" y="6356350"/>
            <a:ext cx="2895600" cy="365099"/>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5" name="Shape 35"/>
          <p:cNvSpPr txBox="1"/>
          <p:nvPr>
            <p:ph idx="12" type="sldNum"/>
          </p:nvPr>
        </p:nvSpPr>
        <p:spPr>
          <a:xfrm>
            <a:off x="6553200" y="6356350"/>
            <a:ext cx="2133599" cy="365099"/>
          </a:xfrm>
          <a:prstGeom prst="rect">
            <a:avLst/>
          </a:prstGeom>
          <a:noFill/>
          <a:ln>
            <a:noFill/>
          </a:ln>
        </p:spPr>
        <p:txBody>
          <a:bodyPr anchorCtr="0" anchor="ctr" bIns="45700" lIns="91425" rIns="91425" tIns="45700">
            <a:noAutofit/>
          </a:bodyPr>
          <a:lstStyle>
            <a:lvl1pPr indent="0" marL="0" marR="0" rtl="0" algn="r">
              <a:spcBef>
                <a:spcPts val="0"/>
              </a:spcBef>
              <a:buNone/>
              <a:defRPr b="0" baseline="0" i="0" sz="1200" u="none" cap="none" strike="noStrike">
                <a:solidFill>
                  <a:srgbClr val="888888"/>
                </a:solidFill>
                <a:latin typeface="Calibri"/>
                <a:ea typeface="Calibri"/>
                <a:cs typeface="Calibri"/>
                <a:sym typeface="Calibri"/>
              </a:defRPr>
            </a:lvl1pPr>
          </a:lstStyle>
          <a:p>
            <a:pPr indent="0" lvl="0" marL="0">
              <a:spcBef>
                <a:spcPts val="0"/>
              </a:spcBef>
              <a:buSzPct val="25000"/>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07.png"/><Relationship Id="rId10" Type="http://schemas.openxmlformats.org/officeDocument/2006/relationships/theme" Target="../theme/theme2.xml"/><Relationship Id="rId4" Type="http://schemas.openxmlformats.org/officeDocument/2006/relationships/slideLayout" Target="../slideLayouts/slideLayout3.xml"/><Relationship Id="rId3" Type="http://schemas.openxmlformats.org/officeDocument/2006/relationships/slideLayout" Target="../slideLayouts/slideLayout2.xml"/><Relationship Id="rId9" Type="http://schemas.openxmlformats.org/officeDocument/2006/relationships/slideLayout" Target="../slideLayouts/slideLayout8.xml"/><Relationship Id="rId6" Type="http://schemas.openxmlformats.org/officeDocument/2006/relationships/slideLayout" Target="../slideLayouts/slideLayout5.xml"/><Relationship Id="rId5" Type="http://schemas.openxmlformats.org/officeDocument/2006/relationships/slideLayout" Target="../slideLayouts/slideLayout4.xml"/><Relationship Id="rId8" Type="http://schemas.openxmlformats.org/officeDocument/2006/relationships/slideLayout" Target="../slideLayouts/slideLayout7.xml"/><Relationship Id="rId7"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1">
            <a:alphaModFix/>
          </a:blip>
          <a:stretch>
            <a:fillRect/>
          </a:stretch>
        </a:blip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74637"/>
            <a:ext cx="8229600" cy="1143000"/>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buClr>
                <a:schemeClr val="dk1"/>
              </a:buClr>
              <a:buFont typeface="Arial"/>
              <a:buNone/>
              <a:defRPr/>
            </a:lvl1pPr>
            <a:lvl2pPr indent="0" marL="0" marR="0" rtl="0" algn="l">
              <a:lnSpc>
                <a:spcPct val="100000"/>
              </a:lnSpc>
              <a:spcBef>
                <a:spcPts val="0"/>
              </a:spcBef>
              <a:spcAft>
                <a:spcPts val="0"/>
              </a:spcAft>
              <a:buClr>
                <a:schemeClr val="dk1"/>
              </a:buClr>
              <a:buFont typeface="Arial"/>
              <a:buNone/>
              <a:defRPr/>
            </a:lvl2pPr>
            <a:lvl3pPr indent="0" marL="0" marR="0" rtl="0" algn="l">
              <a:spcBef>
                <a:spcPts val="0"/>
              </a:spcBef>
              <a:buClr>
                <a:schemeClr val="dk1"/>
              </a:buClr>
              <a:buFont typeface="Arial"/>
              <a:buNone/>
              <a:defRPr/>
            </a:lvl3pPr>
            <a:lvl4pPr indent="0" marL="0" marR="0" rtl="0" algn="l">
              <a:spcBef>
                <a:spcPts val="0"/>
              </a:spcBef>
              <a:buClr>
                <a:schemeClr val="dk1"/>
              </a:buClr>
              <a:buFont typeface="Arial"/>
              <a:buNone/>
              <a:defRPr/>
            </a:lvl4pPr>
            <a:lvl5pPr indent="0" marL="0" marR="0" rtl="0" algn="l">
              <a:spcBef>
                <a:spcPts val="0"/>
              </a:spcBef>
              <a:buClr>
                <a:schemeClr val="dk1"/>
              </a:buClr>
              <a:buFont typeface="Arial"/>
              <a:buNone/>
              <a:defRPr/>
            </a:lvl5pPr>
            <a:lvl6pPr indent="0" marL="0" marR="0" rtl="0" algn="l">
              <a:spcBef>
                <a:spcPts val="0"/>
              </a:spcBef>
              <a:buClr>
                <a:schemeClr val="dk1"/>
              </a:buClr>
              <a:buFont typeface="Arial"/>
              <a:buNone/>
              <a:defRPr/>
            </a:lvl6pPr>
            <a:lvl7pPr indent="0" marL="0" marR="0" rtl="0" algn="l">
              <a:spcBef>
                <a:spcPts val="0"/>
              </a:spcBef>
              <a:buClr>
                <a:schemeClr val="dk1"/>
              </a:buClr>
              <a:buFont typeface="Arial"/>
              <a:buNone/>
              <a:defRPr/>
            </a:lvl7pPr>
            <a:lvl8pPr indent="0" marL="0" marR="0" rtl="0" algn="l">
              <a:spcBef>
                <a:spcPts val="0"/>
              </a:spcBef>
              <a:buClr>
                <a:schemeClr val="dk1"/>
              </a:buClr>
              <a:buFont typeface="Arial"/>
              <a:buNone/>
              <a:defRPr/>
            </a:lvl8pPr>
            <a:lvl9pPr indent="0" marL="0" marR="0" rtl="0" algn="l">
              <a:spcBef>
                <a:spcPts val="0"/>
              </a:spcBef>
              <a:buClr>
                <a:schemeClr val="dk1"/>
              </a:buClr>
              <a:buFont typeface="Arial"/>
              <a:buNone/>
              <a:defRPr/>
            </a:lvl9pPr>
          </a:lstStyle>
          <a:p/>
        </p:txBody>
      </p:sp>
      <p:sp>
        <p:nvSpPr>
          <p:cNvPr id="6" name="Shape 6"/>
          <p:cNvSpPr txBox="1"/>
          <p:nvPr>
            <p:ph idx="1" type="body"/>
          </p:nvPr>
        </p:nvSpPr>
        <p:spPr>
          <a:xfrm>
            <a:off x="457200" y="1600200"/>
            <a:ext cx="8229600" cy="4967700"/>
          </a:xfrm>
          <a:prstGeom prst="rect">
            <a:avLst/>
          </a:prstGeom>
          <a:noFill/>
          <a:ln>
            <a:noFill/>
          </a:ln>
        </p:spPr>
        <p:txBody>
          <a:bodyPr anchorCtr="0" anchor="t" bIns="91425" lIns="91425" rIns="91425" tIns="91425"/>
          <a:lstStyle>
            <a:lvl1pPr indent="0" marL="0" marR="0" rtl="0" algn="l">
              <a:lnSpc>
                <a:spcPct val="100000"/>
              </a:lnSpc>
              <a:spcBef>
                <a:spcPts val="600"/>
              </a:spcBef>
              <a:spcAft>
                <a:spcPts val="0"/>
              </a:spcAft>
              <a:buClr>
                <a:schemeClr val="dk1"/>
              </a:buClr>
              <a:buFont typeface="Arial"/>
              <a:buNone/>
              <a:defRPr/>
            </a:lvl1pPr>
            <a:lvl2pPr indent="0" marL="0" marR="0" rtl="0" algn="l">
              <a:lnSpc>
                <a:spcPct val="100000"/>
              </a:lnSpc>
              <a:spcBef>
                <a:spcPts val="480"/>
              </a:spcBef>
              <a:spcAft>
                <a:spcPts val="0"/>
              </a:spcAft>
              <a:buClr>
                <a:schemeClr val="dk1"/>
              </a:buClr>
              <a:buFont typeface="Arial"/>
              <a:buNone/>
              <a:defRPr/>
            </a:lvl2pPr>
            <a:lvl3pPr indent="0" marL="0" marR="0" rtl="0" algn="l">
              <a:lnSpc>
                <a:spcPct val="100000"/>
              </a:lnSpc>
              <a:spcBef>
                <a:spcPts val="480"/>
              </a:spcBef>
              <a:spcAft>
                <a:spcPts val="0"/>
              </a:spcAft>
              <a:buClr>
                <a:schemeClr val="dk1"/>
              </a:buClr>
              <a:buFont typeface="Arial"/>
              <a:buNone/>
              <a:defRPr/>
            </a:lvl3pPr>
            <a:lvl4pPr indent="0" marL="0" marR="0" rtl="0" algn="l">
              <a:lnSpc>
                <a:spcPct val="100000"/>
              </a:lnSpc>
              <a:spcBef>
                <a:spcPts val="360"/>
              </a:spcBef>
              <a:spcAft>
                <a:spcPts val="0"/>
              </a:spcAft>
              <a:buClr>
                <a:schemeClr val="dk1"/>
              </a:buClr>
              <a:buFont typeface="Arial"/>
              <a:buNone/>
              <a:defRPr/>
            </a:lvl4pPr>
            <a:lvl5pPr indent="0" marL="0" marR="0" rtl="0" algn="l">
              <a:lnSpc>
                <a:spcPct val="100000"/>
              </a:lnSpc>
              <a:spcBef>
                <a:spcPts val="360"/>
              </a:spcBef>
              <a:spcAft>
                <a:spcPts val="0"/>
              </a:spcAft>
              <a:buClr>
                <a:schemeClr val="dk1"/>
              </a:buClr>
              <a:buFont typeface="Arial"/>
              <a:buNone/>
              <a:defRPr/>
            </a:lvl5pPr>
            <a:lvl6pPr indent="0" marL="0" marR="0" rtl="0" algn="l">
              <a:lnSpc>
                <a:spcPct val="100000"/>
              </a:lnSpc>
              <a:spcBef>
                <a:spcPts val="360"/>
              </a:spcBef>
              <a:spcAft>
                <a:spcPts val="0"/>
              </a:spcAft>
              <a:buClr>
                <a:schemeClr val="dk1"/>
              </a:buClr>
              <a:buFont typeface="Arial"/>
              <a:buNone/>
              <a:defRPr/>
            </a:lvl6pPr>
            <a:lvl7pPr indent="0" marL="0" marR="0" rtl="0" algn="l">
              <a:lnSpc>
                <a:spcPct val="100000"/>
              </a:lnSpc>
              <a:spcBef>
                <a:spcPts val="360"/>
              </a:spcBef>
              <a:spcAft>
                <a:spcPts val="0"/>
              </a:spcAft>
              <a:buClr>
                <a:schemeClr val="dk1"/>
              </a:buClr>
              <a:buFont typeface="Arial"/>
              <a:buNone/>
              <a:defRPr/>
            </a:lvl7pPr>
            <a:lvl8pPr indent="0" marL="0" marR="0" rtl="0" algn="l">
              <a:lnSpc>
                <a:spcPct val="100000"/>
              </a:lnSpc>
              <a:spcBef>
                <a:spcPts val="360"/>
              </a:spcBef>
              <a:spcAft>
                <a:spcPts val="0"/>
              </a:spcAft>
              <a:buClr>
                <a:schemeClr val="dk1"/>
              </a:buClr>
              <a:buFont typeface="Arial"/>
              <a:buNone/>
              <a:defRPr/>
            </a:lvl8pPr>
            <a:lvl9pPr indent="0" marL="0" marR="0" rtl="0" algn="l">
              <a:lnSpc>
                <a:spcPct val="100000"/>
              </a:lnSpc>
              <a:spcBef>
                <a:spcPts val="360"/>
              </a:spcBef>
              <a:spcAft>
                <a:spcPts val="0"/>
              </a:spcAft>
              <a:buClr>
                <a:schemeClr val="dk1"/>
              </a:buClr>
              <a:buFont typeface="Arial"/>
              <a:buNone/>
              <a:defRPr/>
            </a:lvl9pPr>
          </a:lstStyle>
          <a:p/>
        </p:txBody>
      </p:sp>
      <p:sp>
        <p:nvSpPr>
          <p:cNvPr id="7" name="Shape 7"/>
          <p:cNvSpPr txBox="1"/>
          <p:nvPr>
            <p:ph idx="12" type="sldNum"/>
          </p:nvPr>
        </p:nvSpPr>
        <p:spPr>
          <a:xfrm>
            <a:off x="8556790" y="6333133"/>
            <a:ext cx="548699" cy="524699"/>
          </a:xfrm>
          <a:prstGeom prst="rect">
            <a:avLst/>
          </a:prstGeom>
          <a:noFill/>
          <a:ln>
            <a:noFill/>
          </a:ln>
        </p:spPr>
        <p:txBody>
          <a:bodyPr anchorCtr="0" anchor="ctr" bIns="91425" lIns="91425" rIns="91425" tIns="91425">
            <a:noAutofit/>
          </a:bodyPr>
          <a:lstStyle>
            <a:lvl1pPr indent="0" marL="0" marR="0" rtl="0" algn="r">
              <a:lnSpc>
                <a:spcPct val="100000"/>
              </a:lnSpc>
              <a:spcBef>
                <a:spcPts val="0"/>
              </a:spcBef>
              <a:spcAft>
                <a:spcPts val="0"/>
              </a:spcAft>
              <a:buNone/>
              <a:defRPr b="0" baseline="0" i="0" sz="1300" u="none" cap="none" strike="noStrike">
                <a:solidFill>
                  <a:schemeClr val="dk1"/>
                </a:solidFill>
                <a:latin typeface="Arial"/>
                <a:ea typeface="Arial"/>
                <a:cs typeface="Arial"/>
                <a:sym typeface="Arial"/>
                <a:rtl val="0"/>
              </a:defRPr>
            </a:lvl1pPr>
          </a:lstStyle>
          <a:p>
            <a:pPr indent="0" lvl="0" marL="0">
              <a:spcBef>
                <a:spcPts val="0"/>
              </a:spcBef>
              <a:buClr>
                <a:schemeClr val="dk1"/>
              </a:buClr>
              <a:buSzPct val="25000"/>
              <a:buFont typeface="Arial"/>
              <a:buNone/>
            </a:pPr>
            <a:fld id="{00000000-1234-1234-1234-123412341234}" type="slidenum">
              <a:rPr lang="en"/>
              <a:t>‹#›</a:t>
            </a:fld>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Lst>
  <p:hf dt="0" ftr="0" hdr="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 Id="rId3" Type="http://schemas.openxmlformats.org/officeDocument/2006/relationships/image" Target="../media/image0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s://flic.kr/p/9AwCjs" TargetMode="External"/><Relationship Id="rId3" Type="http://schemas.openxmlformats.org/officeDocument/2006/relationships/image" Target="../media/image2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 Id="rId3" Type="http://schemas.openxmlformats.org/officeDocument/2006/relationships/image" Target="../media/image10.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hyperlink" Target="http://www.flickr.com/photos/32368927@N02/8185231823/in/photolist-dtisfB-xLBnC-aA4njn-7V9V4v-8vp6Cv-dtiCF4-6nBQHJ-8vs8bq-8vsaLq-8vp6U8-dtiBZU-8vp5X4-8vs9Rb-c9pJiG-c9pJqj-596wZK-6BtdC9-z2MhH-dtiNfL-dtiqyT-dtit6H-53fH9i-53fHWR-aA4qvZ-aA77NC-aA4o58-aA4pN4-4gzhyU-59L5P-eXHm71-YFsRP-dti4gq-dtionZ-dti2e5-R8Jo-dtiHiL-dtiAC2-5a7UjN-aAi4tr-tWcK-dGHzRY-cGFfLo-ddyj6g-6yjCXB-6yjAik-6BhMd5-64iCG2-aw7Ltx-eiJfnc-eiJyke-6iJ529" TargetMode="External"/><Relationship Id="rId3" Type="http://schemas.openxmlformats.org/officeDocument/2006/relationships/image" Target="../media/image19.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 Id="rId3" Type="http://schemas.openxmlformats.org/officeDocument/2006/relationships/image" Target="../media/image06.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 Id="rId3" Type="http://schemas.openxmlformats.org/officeDocument/2006/relationships/image" Target="../media/image13.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hyperlink" Target="http://www.scils.rutgers.edu/~vmenkov/" TargetMode="External"/><Relationship Id="rId3" Type="http://schemas.openxmlformats.org/officeDocument/2006/relationships/image" Target="../media/image11.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 Id="rId3" Type="http://schemas.openxmlformats.org/officeDocument/2006/relationships/image" Target="../media/image1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 Id="rId3" Type="http://schemas.openxmlformats.org/officeDocument/2006/relationships/image" Target="../media/image00.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4.jpg"/><Relationship Id="rId3" Type="http://schemas.openxmlformats.org/officeDocument/2006/relationships/image" Target="../media/image20.jpg"/><Relationship Id="rId5" Type="http://schemas.openxmlformats.org/officeDocument/2006/relationships/image" Target="../media/image2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9.png"/><Relationship Id="rId5"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 Id="rId3" Type="http://schemas.openxmlformats.org/officeDocument/2006/relationships/image" Target="../media/image4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 Id="rId3"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5.png"/><Relationship Id="rId3" Type="http://schemas.openxmlformats.org/officeDocument/2006/relationships/image" Target="../media/image36.png"/><Relationship Id="rId6" Type="http://schemas.openxmlformats.org/officeDocument/2006/relationships/image" Target="../media/image31.png"/><Relationship Id="rId5" Type="http://schemas.openxmlformats.org/officeDocument/2006/relationships/image" Target="../media/image34.png"/><Relationship Id="rId8" Type="http://schemas.openxmlformats.org/officeDocument/2006/relationships/image" Target="../media/image60.png"/><Relationship Id="rId7" Type="http://schemas.openxmlformats.org/officeDocument/2006/relationships/image" Target="../media/image3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7.png"/><Relationship Id="rId3" Type="http://schemas.openxmlformats.org/officeDocument/2006/relationships/image" Target="../media/image32.png"/><Relationship Id="rId6" Type="http://schemas.openxmlformats.org/officeDocument/2006/relationships/image" Target="../media/image43.png"/><Relationship Id="rId5" Type="http://schemas.openxmlformats.org/officeDocument/2006/relationships/image" Target="../media/image38.jpg"/><Relationship Id="rId7" Type="http://schemas.openxmlformats.org/officeDocument/2006/relationships/image" Target="../media/image5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5.png"/><Relationship Id="rId3" Type="http://schemas.openxmlformats.org/officeDocument/2006/relationships/image" Target="../media/image40.png"/><Relationship Id="rId5" Type="http://schemas.openxmlformats.org/officeDocument/2006/relationships/image" Target="../media/image4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47.png"/><Relationship Id="rId6" Type="http://schemas.openxmlformats.org/officeDocument/2006/relationships/image" Target="../media/image44.jpg"/><Relationship Id="rId5" Type="http://schemas.openxmlformats.org/officeDocument/2006/relationships/image" Target="../media/image46.png"/><Relationship Id="rId7" Type="http://schemas.openxmlformats.org/officeDocument/2006/relationships/image" Target="../media/image48.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09.jpg"/><Relationship Id="rId3" Type="http://schemas.openxmlformats.org/officeDocument/2006/relationships/image" Target="../media/image02.jpg"/><Relationship Id="rId5" Type="http://schemas.openxmlformats.org/officeDocument/2006/relationships/image" Target="../media/image03.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 Id="rId3" Type="http://schemas.openxmlformats.org/officeDocument/2006/relationships/image" Target="../media/image51.gi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9.png"/><Relationship Id="rId3" Type="http://schemas.openxmlformats.org/officeDocument/2006/relationships/image" Target="../media/image5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 Id="rId3" Type="http://schemas.openxmlformats.org/officeDocument/2006/relationships/image" Target="../media/image52.gi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 Id="rId3" Type="http://schemas.openxmlformats.org/officeDocument/2006/relationships/image" Target="../media/image6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 Id="rId3" Type="http://schemas.openxmlformats.org/officeDocument/2006/relationships/image" Target="../media/image5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54.png"/><Relationship Id="rId3" Type="http://schemas.openxmlformats.org/officeDocument/2006/relationships/image" Target="../media/image55.png"/><Relationship Id="rId5" Type="http://schemas.openxmlformats.org/officeDocument/2006/relationships/image" Target="../media/image5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 Id="rId3" Type="http://schemas.openxmlformats.org/officeDocument/2006/relationships/image" Target="../media/image5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 Id="rId3" Type="http://schemas.openxmlformats.org/officeDocument/2006/relationships/image" Target="../media/image6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 Id="rId3" Type="http://schemas.openxmlformats.org/officeDocument/2006/relationships/image" Target="../media/image58.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9.png"/><Relationship Id="rId3" Type="http://schemas.openxmlformats.org/officeDocument/2006/relationships/image" Target="../media/image0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 Id="rId3" Type="http://schemas.openxmlformats.org/officeDocument/2006/relationships/image" Target="../media/image6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62.png"/><Relationship Id="rId3" Type="http://schemas.openxmlformats.org/officeDocument/2006/relationships/image" Target="../media/image63.png"/><Relationship Id="rId5" Type="http://schemas.openxmlformats.org/officeDocument/2006/relationships/image" Target="../media/image6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 Id="rId3" Type="http://schemas.openxmlformats.org/officeDocument/2006/relationships/hyperlink" Target="http://timesofindia.indiatimes.com/City/Jaipur/Unknown-fever-claims-4-lives-authorities-on-alert/articleshow/44937194.cms"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 Id="rId3" Type="http://schemas.openxmlformats.org/officeDocument/2006/relationships/image" Target="../media/image6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 Id="rId3" Type="http://schemas.openxmlformats.org/officeDocument/2006/relationships/image" Target="../media/image0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 Id="rId3"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05.jpg"/><Relationship Id="rId3" Type="http://schemas.openxmlformats.org/officeDocument/2006/relationships/image" Target="../media/image17.jpg"/><Relationship Id="rId5"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06.jpg"/><Relationship Id="rId3" Type="http://schemas.openxmlformats.org/officeDocument/2006/relationships/image" Target="../media/image08.jpg"/><Relationship Id="rId9" Type="http://schemas.openxmlformats.org/officeDocument/2006/relationships/hyperlink" Target="http://www.flickr.com/photos/32368927@N02/8185231823/in/photolist-dtisfB-xLBnC-aA4njn-7V9V4v-8vp6Cv-dtiCF4-6nBQHJ-8vs8bq-8vsaLq-8vp6U8-dtiBZU-8vp5X4-8vs9Rb-c9pJiG-c9pJqj-596wZK-6BtdC9-z2MhH-dtiNfL-dtiqyT-dtit6H-53fH9i-53fHWR-aA4qvZ-aA77NC-aA4o58-aA4pN4-4gzhyU-59L5P-eXHm71-YFsRP-dti4gq-dtionZ-dti2e5-R8Jo-dtiHiL-dtiAC2-5a7UjN-aAi4tr-tWcK-dGHzRY-cGFfLo-ddyj6g-6yjCXB-6yjAik-6BhMd5-64iCG2-aw7Ltx-eiJfnc-eiJyke-6iJ529" TargetMode="External"/><Relationship Id="rId6" Type="http://schemas.openxmlformats.org/officeDocument/2006/relationships/image" Target="../media/image10.jpg"/><Relationship Id="rId5" Type="http://schemas.openxmlformats.org/officeDocument/2006/relationships/image" Target="../media/image16.jpg"/><Relationship Id="rId8" Type="http://schemas.openxmlformats.org/officeDocument/2006/relationships/image" Target="../media/image11.jpg"/><Relationship Id="rId7"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 name="Shape 36"/>
        <p:cNvGrpSpPr/>
        <p:nvPr/>
      </p:nvGrpSpPr>
      <p:grpSpPr>
        <a:xfrm>
          <a:off x="0" y="0"/>
          <a:ext cx="0" cy="0"/>
          <a:chOff x="0" y="0"/>
          <a:chExt cx="0" cy="0"/>
        </a:xfrm>
      </p:grpSpPr>
      <p:sp>
        <p:nvSpPr>
          <p:cNvPr id="37" name="Shape 37"/>
          <p:cNvSpPr txBox="1"/>
          <p:nvPr/>
        </p:nvSpPr>
        <p:spPr>
          <a:xfrm>
            <a:off x="477760" y="5156592"/>
            <a:ext cx="6053400" cy="1470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408000"/>
              </a:buClr>
              <a:buSzPct val="25000"/>
              <a:buFont typeface="Georgia"/>
              <a:buNone/>
            </a:pPr>
            <a:r>
              <a:rPr b="1" baseline="0" i="0" lang="en" sz="3200" u="none" cap="none" strike="noStrike">
                <a:solidFill>
                  <a:srgbClr val="408000"/>
                </a:solidFill>
                <a:latin typeface="Georgia"/>
                <a:ea typeface="Georgia"/>
                <a:cs typeface="Georgia"/>
                <a:sym typeface="Georgia"/>
              </a:rPr>
              <a:t>Local conservation.</a:t>
            </a:r>
          </a:p>
          <a:p>
            <a:pPr indent="0" lvl="0" marL="0" marR="0" rtl="0" algn="l">
              <a:lnSpc>
                <a:spcPct val="100000"/>
              </a:lnSpc>
              <a:spcBef>
                <a:spcPts val="0"/>
              </a:spcBef>
              <a:spcAft>
                <a:spcPts val="0"/>
              </a:spcAft>
              <a:buClr>
                <a:srgbClr val="408000"/>
              </a:buClr>
              <a:buSzPct val="25000"/>
              <a:buFont typeface="Georgia"/>
              <a:buNone/>
            </a:pPr>
            <a:r>
              <a:rPr b="1" baseline="0" i="0" lang="en" sz="3200" u="none" cap="none" strike="noStrike">
                <a:solidFill>
                  <a:srgbClr val="408000"/>
                </a:solidFill>
                <a:latin typeface="Georgia"/>
                <a:ea typeface="Georgia"/>
                <a:cs typeface="Georgia"/>
                <a:sym typeface="Georgia"/>
              </a:rPr>
              <a:t>Global health.</a:t>
            </a:r>
          </a:p>
        </p:txBody>
      </p:sp>
      <p:sp>
        <p:nvSpPr>
          <p:cNvPr id="38" name="Shape 38"/>
          <p:cNvSpPr txBox="1"/>
          <p:nvPr/>
        </p:nvSpPr>
        <p:spPr>
          <a:xfrm>
            <a:off x="2194835" y="3425289"/>
            <a:ext cx="6622499" cy="1391099"/>
          </a:xfrm>
          <a:prstGeom prst="rect">
            <a:avLst/>
          </a:prstGeom>
          <a:noFill/>
          <a:ln>
            <a:noFill/>
          </a:ln>
        </p:spPr>
        <p:txBody>
          <a:bodyPr anchorCtr="0" anchor="b" bIns="45700" lIns="91425" rIns="91425" tIns="45700">
            <a:noAutofit/>
          </a:bodyPr>
          <a:lstStyle/>
          <a:p>
            <a:pPr indent="0" lvl="0" marL="0" marR="0" rtl="0" algn="r">
              <a:spcBef>
                <a:spcPts val="0"/>
              </a:spcBef>
              <a:buClr>
                <a:srgbClr val="008000"/>
              </a:buClr>
              <a:buFont typeface="Noto Symbol"/>
              <a:buNone/>
            </a:pPr>
            <a:r>
              <a:t/>
            </a:r>
            <a:endParaRPr b="0" baseline="0" i="0" sz="2800" u="none" cap="none" strike="noStrike">
              <a:solidFill>
                <a:srgbClr val="595959"/>
              </a:solidFill>
              <a:latin typeface="Open Sans"/>
              <a:ea typeface="Open Sans"/>
              <a:cs typeface="Open Sans"/>
              <a:sym typeface="Open Sans"/>
            </a:endParaRPr>
          </a:p>
          <a:p>
            <a:pPr indent="0" lvl="0" marL="0" marR="0" rtl="0" algn="r">
              <a:spcBef>
                <a:spcPts val="0"/>
              </a:spcBef>
              <a:buClr>
                <a:srgbClr val="008000"/>
              </a:buClr>
              <a:buFont typeface="Noto Symbol"/>
              <a:buNone/>
            </a:pPr>
            <a:r>
              <a:t/>
            </a:r>
            <a:endParaRPr b="0" baseline="0" i="0" sz="2800" u="none" cap="none" strike="noStrike">
              <a:solidFill>
                <a:srgbClr val="595959"/>
              </a:solidFill>
              <a:latin typeface="Open Sans"/>
              <a:ea typeface="Open Sans"/>
              <a:cs typeface="Open Sans"/>
              <a:sym typeface="Open Sans"/>
            </a:endParaRPr>
          </a:p>
          <a:p>
            <a:pPr indent="0" lvl="0" marL="0" marR="0" rtl="0" algn="r">
              <a:spcBef>
                <a:spcPts val="0"/>
              </a:spcBef>
              <a:buClr>
                <a:srgbClr val="008000"/>
              </a:buClr>
              <a:buFont typeface="Noto Symbol"/>
              <a:buNone/>
            </a:pPr>
            <a:r>
              <a:t/>
            </a:r>
            <a:endParaRPr b="0" baseline="0" i="0" sz="2000" u="none" cap="none" strike="noStrike">
              <a:solidFill>
                <a:srgbClr val="595959"/>
              </a:solidFill>
              <a:latin typeface="Open Sans"/>
              <a:ea typeface="Open Sans"/>
              <a:cs typeface="Open Sans"/>
              <a:sym typeface="Open Sans"/>
            </a:endParaRPr>
          </a:p>
          <a:p>
            <a:pPr indent="0" lvl="0" marL="0" marR="0" rtl="0" algn="r">
              <a:spcBef>
                <a:spcPts val="0"/>
              </a:spcBef>
              <a:buClr>
                <a:srgbClr val="008000"/>
              </a:buClr>
              <a:buSzPct val="25000"/>
              <a:buFont typeface="Noto Symbol"/>
              <a:buNone/>
            </a:pPr>
            <a:r>
              <a:rPr b="1" baseline="0" i="0" lang="en" sz="2400" u="none" cap="none" strike="noStrike">
                <a:solidFill>
                  <a:schemeClr val="dk1"/>
                </a:solidFill>
                <a:latin typeface="Open Sans"/>
                <a:ea typeface="Open Sans"/>
                <a:cs typeface="Open Sans"/>
                <a:sym typeface="Open Sans"/>
              </a:rPr>
              <a:t>Dr. </a:t>
            </a:r>
            <a:r>
              <a:rPr b="1" lang="en" sz="2400">
                <a:solidFill>
                  <a:schemeClr val="dk1"/>
                </a:solidFill>
                <a:latin typeface="Open Sans"/>
                <a:ea typeface="Open Sans"/>
                <a:cs typeface="Open Sans"/>
                <a:sym typeface="Open Sans"/>
              </a:rPr>
              <a:t>Andrew Huff</a:t>
            </a:r>
            <a:br>
              <a:rPr b="1" baseline="0" i="0" lang="en" sz="2400" u="none" cap="none" strike="noStrike">
                <a:solidFill>
                  <a:schemeClr val="dk1"/>
                </a:solidFill>
                <a:latin typeface="Open Sans"/>
                <a:ea typeface="Open Sans"/>
                <a:cs typeface="Open Sans"/>
                <a:sym typeface="Open Sans"/>
              </a:rPr>
            </a:br>
            <a:r>
              <a:rPr lang="en" sz="2400">
                <a:solidFill>
                  <a:srgbClr val="666666"/>
                </a:solidFill>
                <a:latin typeface="Open Sans"/>
                <a:ea typeface="Open Sans"/>
                <a:cs typeface="Open Sans"/>
                <a:sym typeface="Open Sans"/>
              </a:rPr>
              <a:t>Senior Scientist</a:t>
            </a:r>
          </a:p>
          <a:p>
            <a:pPr indent="0" lvl="0" marL="0" marR="0" rtl="0" algn="r">
              <a:spcBef>
                <a:spcPts val="0"/>
              </a:spcBef>
              <a:buClr>
                <a:srgbClr val="008000"/>
              </a:buClr>
              <a:buSzPct val="25000"/>
              <a:buFont typeface="Noto Symbol"/>
              <a:buNone/>
            </a:pPr>
            <a:r>
              <a:rPr baseline="0" i="0" lang="en" sz="2400" u="none" cap="none" strike="noStrike">
                <a:solidFill>
                  <a:srgbClr val="666666"/>
                </a:solidFill>
                <a:latin typeface="Open Sans"/>
                <a:ea typeface="Open Sans"/>
                <a:cs typeface="Open Sans"/>
                <a:sym typeface="Open Sans"/>
              </a:rPr>
              <a:t>EcoHealth Alliance</a:t>
            </a:r>
          </a:p>
        </p:txBody>
      </p:sp>
      <p:pic>
        <p:nvPicPr>
          <p:cNvPr id="39" name="Shape 39"/>
          <p:cNvPicPr preferRelativeResize="0"/>
          <p:nvPr/>
        </p:nvPicPr>
        <p:blipFill>
          <a:blip r:embed="rId3">
            <a:alphaModFix/>
          </a:blip>
          <a:stretch>
            <a:fillRect/>
          </a:stretch>
        </p:blipFill>
        <p:spPr>
          <a:xfrm>
            <a:off x="477750" y="1027681"/>
            <a:ext cx="8290350" cy="2108904"/>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sp>
        <p:nvSpPr>
          <p:cNvPr id="124" name="Shape 124"/>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125" name="Shape 125"/>
          <p:cNvPicPr preferRelativeResize="0"/>
          <p:nvPr/>
        </p:nvPicPr>
        <p:blipFill>
          <a:blip r:embed="rId3">
            <a:alphaModFix/>
          </a:blip>
          <a:stretch>
            <a:fillRect/>
          </a:stretch>
        </p:blipFill>
        <p:spPr>
          <a:xfrm>
            <a:off x="2607724" y="2"/>
            <a:ext cx="6536273" cy="4340494"/>
          </a:xfrm>
          <a:prstGeom prst="rect">
            <a:avLst/>
          </a:prstGeom>
          <a:noFill/>
          <a:ln>
            <a:noFill/>
          </a:ln>
        </p:spPr>
      </p:pic>
      <p:sp>
        <p:nvSpPr>
          <p:cNvPr id="126" name="Shape 126"/>
          <p:cNvSpPr txBox="1"/>
          <p:nvPr/>
        </p:nvSpPr>
        <p:spPr>
          <a:xfrm>
            <a:off x="531000" y="5051054"/>
            <a:ext cx="4991700" cy="8079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 sz="3600" u="none" cap="none" strike="noStrike">
                <a:solidFill>
                  <a:srgbClr val="434343"/>
                </a:solidFill>
                <a:latin typeface="Open Sans"/>
                <a:ea typeface="Open Sans"/>
                <a:cs typeface="Open Sans"/>
                <a:sym typeface="Open Sans"/>
              </a:rPr>
              <a:t>Deforestation</a:t>
            </a:r>
          </a:p>
        </p:txBody>
      </p:sp>
      <p:sp>
        <p:nvSpPr>
          <p:cNvPr id="127" name="Shape 127"/>
          <p:cNvSpPr txBox="1"/>
          <p:nvPr/>
        </p:nvSpPr>
        <p:spPr>
          <a:xfrm>
            <a:off x="4563600" y="4340498"/>
            <a:ext cx="4580400" cy="267899"/>
          </a:xfrm>
          <a:prstGeom prst="rect">
            <a:avLst/>
          </a:prstGeom>
          <a:noFill/>
          <a:ln>
            <a:noFill/>
          </a:ln>
        </p:spPr>
        <p:txBody>
          <a:bodyPr anchorCtr="0" anchor="t" bIns="91425" lIns="91425" rIns="91425" tIns="91425">
            <a:noAutofit/>
          </a:bodyPr>
          <a:lstStyle/>
          <a:p>
            <a:pPr lvl="0" rtl="0">
              <a:spcBef>
                <a:spcPts val="0"/>
              </a:spcBef>
              <a:buNone/>
            </a:pPr>
            <a:r>
              <a:rPr i="1" lang="en" sz="800">
                <a:solidFill>
                  <a:srgbClr val="666666"/>
                </a:solidFill>
                <a:latin typeface="Open Sans"/>
                <a:ea typeface="Open Sans"/>
                <a:cs typeface="Open Sans"/>
                <a:sym typeface="Open Sans"/>
              </a:rPr>
              <a:t>Photo Credit: </a:t>
            </a:r>
            <a:r>
              <a:rPr b="1" i="1" lang="en" sz="800" u="sng">
                <a:solidFill>
                  <a:srgbClr val="666666"/>
                </a:solidFill>
                <a:latin typeface="Open Sans"/>
                <a:ea typeface="Open Sans"/>
                <a:cs typeface="Open Sans"/>
                <a:sym typeface="Open Sans"/>
                <a:hlinkClick r:id="rId4"/>
              </a:rPr>
              <a:t>Neil Palmer (CIAT)</a:t>
            </a:r>
            <a:r>
              <a:rPr i="1" lang="en" sz="800">
                <a:solidFill>
                  <a:srgbClr val="666666"/>
                </a:solidFill>
                <a:latin typeface="Open Sans"/>
                <a:ea typeface="Open Sans"/>
                <a:cs typeface="Open Sans"/>
                <a:sym typeface="Open Sans"/>
              </a:rPr>
              <a:t>/Flickr through a Creative Commons license.</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1" name="Shape 131"/>
        <p:cNvGrpSpPr/>
        <p:nvPr/>
      </p:nvGrpSpPr>
      <p:grpSpPr>
        <a:xfrm>
          <a:off x="0" y="0"/>
          <a:ext cx="0" cy="0"/>
          <a:chOff x="0" y="0"/>
          <a:chExt cx="0" cy="0"/>
        </a:xfrm>
      </p:grpSpPr>
      <p:sp>
        <p:nvSpPr>
          <p:cNvPr id="132" name="Shape 132"/>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133" name="Shape 133"/>
          <p:cNvPicPr preferRelativeResize="0"/>
          <p:nvPr/>
        </p:nvPicPr>
        <p:blipFill>
          <a:blip r:embed="rId3">
            <a:alphaModFix/>
          </a:blip>
          <a:stretch>
            <a:fillRect/>
          </a:stretch>
        </p:blipFill>
        <p:spPr>
          <a:xfrm>
            <a:off x="0" y="-12"/>
            <a:ext cx="6223474" cy="4745375"/>
          </a:xfrm>
          <a:prstGeom prst="rect">
            <a:avLst/>
          </a:prstGeom>
          <a:noFill/>
          <a:ln>
            <a:noFill/>
          </a:ln>
        </p:spPr>
      </p:pic>
      <p:sp>
        <p:nvSpPr>
          <p:cNvPr id="134" name="Shape 134"/>
          <p:cNvSpPr txBox="1"/>
          <p:nvPr/>
        </p:nvSpPr>
        <p:spPr>
          <a:xfrm>
            <a:off x="2834602" y="4921691"/>
            <a:ext cx="8535899" cy="1622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 sz="3600">
                <a:solidFill>
                  <a:srgbClr val="434343"/>
                </a:solidFill>
                <a:latin typeface="Open Sans"/>
                <a:ea typeface="Open Sans"/>
                <a:cs typeface="Open Sans"/>
                <a:sym typeface="Open Sans"/>
              </a:rPr>
              <a:t>“</a:t>
            </a:r>
            <a:r>
              <a:rPr b="1" baseline="0" i="0" lang="en" sz="3600" u="none" cap="none" strike="noStrike">
                <a:solidFill>
                  <a:srgbClr val="434343"/>
                </a:solidFill>
                <a:latin typeface="Open Sans"/>
                <a:ea typeface="Open Sans"/>
                <a:cs typeface="Open Sans"/>
                <a:sym typeface="Open Sans"/>
              </a:rPr>
              <a:t>Bushmeat</a:t>
            </a:r>
            <a:r>
              <a:rPr b="1" lang="en" sz="3600">
                <a:solidFill>
                  <a:srgbClr val="434343"/>
                </a:solidFill>
                <a:latin typeface="Open Sans"/>
                <a:ea typeface="Open Sans"/>
                <a:cs typeface="Open Sans"/>
                <a:sym typeface="Open Sans"/>
              </a:rPr>
              <a:t>” </a:t>
            </a:r>
          </a:p>
          <a:p>
            <a:pPr indent="0" lvl="0" marL="0" marR="0" rtl="0" algn="l">
              <a:spcBef>
                <a:spcPts val="0"/>
              </a:spcBef>
              <a:buSzPct val="25000"/>
              <a:buNone/>
            </a:pPr>
            <a:r>
              <a:rPr b="1" lang="en" sz="3600">
                <a:solidFill>
                  <a:srgbClr val="434343"/>
                </a:solidFill>
                <a:latin typeface="Open Sans"/>
                <a:ea typeface="Open Sans"/>
                <a:cs typeface="Open Sans"/>
                <a:sym typeface="Open Sans"/>
              </a:rPr>
              <a:t>  </a:t>
            </a:r>
            <a:r>
              <a:rPr b="1" baseline="0" i="0" lang="en" sz="3600" u="none" cap="none" strike="noStrike">
                <a:solidFill>
                  <a:srgbClr val="434343"/>
                </a:solidFill>
                <a:latin typeface="Open Sans"/>
                <a:ea typeface="Open Sans"/>
                <a:cs typeface="Open Sans"/>
                <a:sym typeface="Open Sans"/>
              </a:rPr>
              <a:t>hunting</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8" name="Shape 138"/>
        <p:cNvGrpSpPr/>
        <p:nvPr/>
      </p:nvGrpSpPr>
      <p:grpSpPr>
        <a:xfrm>
          <a:off x="0" y="0"/>
          <a:ext cx="0" cy="0"/>
          <a:chOff x="0" y="0"/>
          <a:chExt cx="0" cy="0"/>
        </a:xfrm>
      </p:grpSpPr>
      <p:sp>
        <p:nvSpPr>
          <p:cNvPr id="139" name="Shape 139"/>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140" name="Shape 140"/>
          <p:cNvPicPr preferRelativeResize="0"/>
          <p:nvPr/>
        </p:nvPicPr>
        <p:blipFill>
          <a:blip r:embed="rId3">
            <a:alphaModFix/>
          </a:blip>
          <a:stretch>
            <a:fillRect/>
          </a:stretch>
        </p:blipFill>
        <p:spPr>
          <a:xfrm>
            <a:off x="3225750" y="1367199"/>
            <a:ext cx="6851302" cy="4566426"/>
          </a:xfrm>
          <a:prstGeom prst="rect">
            <a:avLst/>
          </a:prstGeom>
          <a:noFill/>
          <a:ln>
            <a:noFill/>
          </a:ln>
        </p:spPr>
      </p:pic>
      <p:sp>
        <p:nvSpPr>
          <p:cNvPr id="141" name="Shape 141"/>
          <p:cNvSpPr txBox="1"/>
          <p:nvPr/>
        </p:nvSpPr>
        <p:spPr>
          <a:xfrm>
            <a:off x="706124" y="3708366"/>
            <a:ext cx="3569100" cy="162269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 sz="3600">
                <a:solidFill>
                  <a:srgbClr val="434343"/>
                </a:solidFill>
                <a:latin typeface="Open Sans"/>
                <a:ea typeface="Open Sans"/>
                <a:cs typeface="Open Sans"/>
                <a:sym typeface="Open Sans"/>
              </a:rPr>
              <a:t>Climate</a:t>
            </a:r>
          </a:p>
          <a:p>
            <a:pPr indent="0" lvl="0" marL="0" marR="0" rtl="0" algn="l">
              <a:spcBef>
                <a:spcPts val="0"/>
              </a:spcBef>
              <a:buSzPct val="25000"/>
              <a:buNone/>
            </a:pPr>
            <a:r>
              <a:rPr b="1" lang="en" sz="3600">
                <a:solidFill>
                  <a:srgbClr val="434343"/>
                </a:solidFill>
                <a:latin typeface="Open Sans"/>
                <a:ea typeface="Open Sans"/>
                <a:cs typeface="Open Sans"/>
                <a:sym typeface="Open Sans"/>
              </a:rPr>
              <a:t>Change</a:t>
            </a:r>
          </a:p>
        </p:txBody>
      </p:sp>
      <p:sp>
        <p:nvSpPr>
          <p:cNvPr id="142" name="Shape 142"/>
          <p:cNvSpPr txBox="1"/>
          <p:nvPr/>
        </p:nvSpPr>
        <p:spPr>
          <a:xfrm>
            <a:off x="5783025" y="5870148"/>
            <a:ext cx="4580400" cy="267899"/>
          </a:xfrm>
          <a:prstGeom prst="rect">
            <a:avLst/>
          </a:prstGeom>
          <a:noFill/>
          <a:ln>
            <a:noFill/>
          </a:ln>
        </p:spPr>
        <p:txBody>
          <a:bodyPr anchorCtr="0" anchor="t" bIns="91425" lIns="91425" rIns="91425" tIns="91425">
            <a:noAutofit/>
          </a:bodyPr>
          <a:lstStyle/>
          <a:p>
            <a:pPr>
              <a:spcBef>
                <a:spcPts val="0"/>
              </a:spcBef>
              <a:buNone/>
            </a:pPr>
            <a:r>
              <a:rPr i="1" lang="en" sz="800">
                <a:solidFill>
                  <a:srgbClr val="666666"/>
                </a:solidFill>
                <a:latin typeface="Open Sans"/>
                <a:ea typeface="Open Sans"/>
                <a:cs typeface="Open Sans"/>
                <a:sym typeface="Open Sans"/>
              </a:rPr>
              <a:t>Photo Credit: </a:t>
            </a:r>
            <a:r>
              <a:rPr b="1" i="1" lang="en" sz="800">
                <a:solidFill>
                  <a:srgbClr val="666666"/>
                </a:solidFill>
                <a:latin typeface="Open Sans"/>
                <a:ea typeface="Open Sans"/>
                <a:cs typeface="Open Sans"/>
                <a:sym typeface="Open Sans"/>
                <a:hlinkClick r:id="rId4"/>
              </a:rPr>
              <a:t>Alex Berger</a:t>
            </a:r>
            <a:r>
              <a:rPr i="1" lang="en" sz="800">
                <a:solidFill>
                  <a:srgbClr val="666666"/>
                </a:solidFill>
                <a:latin typeface="Open Sans"/>
                <a:ea typeface="Open Sans"/>
                <a:cs typeface="Open Sans"/>
                <a:sym typeface="Open Sans"/>
              </a:rPr>
              <a:t>/Flickr through a Creative Commons license.</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6" name="Shape 146"/>
        <p:cNvGrpSpPr/>
        <p:nvPr/>
      </p:nvGrpSpPr>
      <p:grpSpPr>
        <a:xfrm>
          <a:off x="0" y="0"/>
          <a:ext cx="0" cy="0"/>
          <a:chOff x="0" y="0"/>
          <a:chExt cx="0" cy="0"/>
        </a:xfrm>
      </p:grpSpPr>
      <p:sp>
        <p:nvSpPr>
          <p:cNvPr id="147" name="Shape 147"/>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148" name="Shape 148"/>
          <p:cNvPicPr preferRelativeResize="0"/>
          <p:nvPr/>
        </p:nvPicPr>
        <p:blipFill>
          <a:blip r:embed="rId3">
            <a:alphaModFix/>
          </a:blip>
          <a:stretch>
            <a:fillRect/>
          </a:stretch>
        </p:blipFill>
        <p:spPr>
          <a:xfrm>
            <a:off x="-495299" y="1043950"/>
            <a:ext cx="5962650" cy="4770100"/>
          </a:xfrm>
          <a:prstGeom prst="rect">
            <a:avLst/>
          </a:prstGeom>
          <a:noFill/>
          <a:ln>
            <a:noFill/>
          </a:ln>
        </p:spPr>
      </p:pic>
      <p:sp>
        <p:nvSpPr>
          <p:cNvPr id="149" name="Shape 149"/>
          <p:cNvSpPr txBox="1"/>
          <p:nvPr/>
        </p:nvSpPr>
        <p:spPr>
          <a:xfrm>
            <a:off x="5964175" y="3563200"/>
            <a:ext cx="2796299" cy="22644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 sz="3600" u="none" cap="none" strike="noStrike">
                <a:solidFill>
                  <a:srgbClr val="434343"/>
                </a:solidFill>
                <a:latin typeface="Open Sans"/>
                <a:ea typeface="Open Sans"/>
                <a:cs typeface="Open Sans"/>
                <a:sym typeface="Open Sans"/>
              </a:rPr>
              <a:t>Intensive </a:t>
            </a:r>
          </a:p>
          <a:p>
            <a:pPr indent="0" lvl="0" marL="0" marR="0" rtl="0" algn="l">
              <a:spcBef>
                <a:spcPts val="0"/>
              </a:spcBef>
              <a:buSzPct val="25000"/>
              <a:buNone/>
            </a:pPr>
            <a:r>
              <a:rPr b="1" baseline="0" i="0" lang="en" sz="3600" u="none" cap="none" strike="noStrike">
                <a:solidFill>
                  <a:srgbClr val="434343"/>
                </a:solidFill>
                <a:latin typeface="Open Sans"/>
                <a:ea typeface="Open Sans"/>
                <a:cs typeface="Open Sans"/>
                <a:sym typeface="Open Sans"/>
              </a:rPr>
              <a:t>agriculture</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3" name="Shape 153"/>
        <p:cNvGrpSpPr/>
        <p:nvPr/>
      </p:nvGrpSpPr>
      <p:grpSpPr>
        <a:xfrm>
          <a:off x="0" y="0"/>
          <a:ext cx="0" cy="0"/>
          <a:chOff x="0" y="0"/>
          <a:chExt cx="0" cy="0"/>
        </a:xfrm>
      </p:grpSpPr>
      <p:sp>
        <p:nvSpPr>
          <p:cNvPr id="154" name="Shape 154"/>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sp>
        <p:nvSpPr>
          <p:cNvPr id="155" name="Shape 155"/>
          <p:cNvSpPr txBox="1"/>
          <p:nvPr/>
        </p:nvSpPr>
        <p:spPr>
          <a:xfrm>
            <a:off x="675013" y="3804010"/>
            <a:ext cx="3590700" cy="1870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 sz="3600" u="none" cap="none" strike="noStrike">
                <a:solidFill>
                  <a:srgbClr val="434343"/>
                </a:solidFill>
                <a:latin typeface="Open Sans"/>
                <a:ea typeface="Open Sans"/>
                <a:cs typeface="Open Sans"/>
                <a:sym typeface="Open Sans"/>
              </a:rPr>
              <a:t>Wildlife </a:t>
            </a:r>
          </a:p>
          <a:p>
            <a:pPr indent="0" lvl="0" marL="0" marR="0" rtl="0" algn="l">
              <a:spcBef>
                <a:spcPts val="0"/>
              </a:spcBef>
              <a:buSzPct val="25000"/>
              <a:buNone/>
            </a:pPr>
            <a:r>
              <a:rPr b="1" baseline="0" i="0" lang="en" sz="3600" u="none" cap="none" strike="noStrike">
                <a:solidFill>
                  <a:srgbClr val="434343"/>
                </a:solidFill>
                <a:latin typeface="Open Sans"/>
                <a:ea typeface="Open Sans"/>
                <a:cs typeface="Open Sans"/>
                <a:sym typeface="Open Sans"/>
              </a:rPr>
              <a:t>trade</a:t>
            </a:r>
          </a:p>
        </p:txBody>
      </p:sp>
      <p:pic>
        <p:nvPicPr>
          <p:cNvPr id="156" name="Shape 156"/>
          <p:cNvPicPr preferRelativeResize="0"/>
          <p:nvPr/>
        </p:nvPicPr>
        <p:blipFill>
          <a:blip r:embed="rId3">
            <a:alphaModFix/>
          </a:blip>
          <a:stretch>
            <a:fillRect/>
          </a:stretch>
        </p:blipFill>
        <p:spPr>
          <a:xfrm>
            <a:off x="3238950" y="1315407"/>
            <a:ext cx="6126352" cy="4227183"/>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sp>
        <p:nvSpPr>
          <p:cNvPr id="162" name="Shape 162"/>
          <p:cNvSpPr txBox="1"/>
          <p:nvPr/>
        </p:nvSpPr>
        <p:spPr>
          <a:xfrm>
            <a:off x="6276125" y="3664662"/>
            <a:ext cx="3042000" cy="1978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 sz="3600" u="none" cap="none" strike="noStrike">
                <a:solidFill>
                  <a:srgbClr val="434343"/>
                </a:solidFill>
                <a:latin typeface="Open Sans"/>
                <a:ea typeface="Open Sans"/>
                <a:cs typeface="Open Sans"/>
                <a:sym typeface="Open Sans"/>
              </a:rPr>
              <a:t>Wet </a:t>
            </a:r>
          </a:p>
          <a:p>
            <a:pPr indent="0" lvl="0" marL="0" marR="0" rtl="0" algn="l">
              <a:spcBef>
                <a:spcPts val="0"/>
              </a:spcBef>
              <a:buSzPct val="25000"/>
              <a:buNone/>
            </a:pPr>
            <a:r>
              <a:rPr b="1" baseline="0" i="0" lang="en" sz="3600" u="none" cap="none" strike="noStrike">
                <a:solidFill>
                  <a:srgbClr val="434343"/>
                </a:solidFill>
                <a:latin typeface="Open Sans"/>
                <a:ea typeface="Open Sans"/>
                <a:cs typeface="Open Sans"/>
                <a:sym typeface="Open Sans"/>
              </a:rPr>
              <a:t>markets</a:t>
            </a:r>
          </a:p>
        </p:txBody>
      </p:sp>
      <p:pic>
        <p:nvPicPr>
          <p:cNvPr id="163" name="Shape 163"/>
          <p:cNvPicPr preferRelativeResize="0"/>
          <p:nvPr/>
        </p:nvPicPr>
        <p:blipFill>
          <a:blip r:embed="rId3">
            <a:alphaModFix/>
          </a:blip>
          <a:stretch>
            <a:fillRect/>
          </a:stretch>
        </p:blipFill>
        <p:spPr>
          <a:xfrm>
            <a:off x="-377200" y="-1278808"/>
            <a:ext cx="6147849" cy="8197150"/>
          </a:xfrm>
          <a:prstGeom prst="rect">
            <a:avLst/>
          </a:prstGeom>
          <a:noFill/>
          <a:ln>
            <a:noFill/>
          </a:ln>
        </p:spPr>
      </p:pic>
      <p:sp>
        <p:nvSpPr>
          <p:cNvPr id="164" name="Shape 164"/>
          <p:cNvSpPr txBox="1"/>
          <p:nvPr/>
        </p:nvSpPr>
        <p:spPr>
          <a:xfrm>
            <a:off x="5770650" y="6616316"/>
            <a:ext cx="1841700" cy="241499"/>
          </a:xfrm>
          <a:prstGeom prst="rect">
            <a:avLst/>
          </a:prstGeom>
          <a:noFill/>
          <a:ln>
            <a:noFill/>
          </a:ln>
        </p:spPr>
        <p:txBody>
          <a:bodyPr anchorCtr="0" anchor="t" bIns="91425" lIns="91425" rIns="91425" tIns="91425">
            <a:noAutofit/>
          </a:bodyPr>
          <a:lstStyle/>
          <a:p>
            <a:pPr>
              <a:spcBef>
                <a:spcPts val="0"/>
              </a:spcBef>
              <a:buNone/>
            </a:pPr>
            <a:r>
              <a:rPr lang="en" sz="600">
                <a:solidFill>
                  <a:srgbClr val="999999"/>
                </a:solidFill>
                <a:latin typeface="Open Sans"/>
                <a:ea typeface="Open Sans"/>
                <a:cs typeface="Open Sans"/>
                <a:sym typeface="Open Sans"/>
              </a:rPr>
              <a:t>Photo credit: </a:t>
            </a:r>
            <a:r>
              <a:rPr b="1" lang="en" sz="600">
                <a:solidFill>
                  <a:srgbClr val="999999"/>
                </a:solidFill>
                <a:latin typeface="Open Sans"/>
                <a:ea typeface="Open Sans"/>
                <a:cs typeface="Open Sans"/>
                <a:sym typeface="Open Sans"/>
                <a:hlinkClick r:id="rId4"/>
              </a:rPr>
              <a:t>Vladimir Menkov</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fld id="{00000000-1234-1234-1234-123412341234}" type="slidenum">
              <a:rPr lang="en"/>
              <a:t>‹#›</a:t>
            </a:fld>
          </a:p>
        </p:txBody>
      </p:sp>
      <p:pic>
        <p:nvPicPr>
          <p:cNvPr id="170" name="Shape 170"/>
          <p:cNvPicPr preferRelativeResize="0"/>
          <p:nvPr/>
        </p:nvPicPr>
        <p:blipFill>
          <a:blip r:embed="rId3">
            <a:alphaModFix/>
          </a:blip>
          <a:stretch>
            <a:fillRect/>
          </a:stretch>
        </p:blipFill>
        <p:spPr>
          <a:xfrm>
            <a:off x="261800" y="1741103"/>
            <a:ext cx="8620400" cy="4137792"/>
          </a:xfrm>
          <a:prstGeom prst="rect">
            <a:avLst/>
          </a:prstGeom>
          <a:noFill/>
          <a:ln>
            <a:noFill/>
          </a:ln>
        </p:spPr>
      </p:pic>
      <p:sp>
        <p:nvSpPr>
          <p:cNvPr id="171" name="Shape 171"/>
          <p:cNvSpPr txBox="1"/>
          <p:nvPr/>
        </p:nvSpPr>
        <p:spPr>
          <a:xfrm>
            <a:off x="541025" y="324175"/>
            <a:ext cx="8161200" cy="1482300"/>
          </a:xfrm>
          <a:prstGeom prst="rect">
            <a:avLst/>
          </a:prstGeom>
          <a:noFill/>
          <a:ln>
            <a:noFill/>
          </a:ln>
        </p:spPr>
        <p:txBody>
          <a:bodyPr anchorCtr="0" anchor="t" bIns="91425" lIns="91425" rIns="91425" tIns="91425">
            <a:noAutofit/>
          </a:bodyPr>
          <a:lstStyle/>
          <a:p>
            <a:pPr lvl="0" rtl="0">
              <a:spcBef>
                <a:spcPts val="0"/>
              </a:spcBef>
              <a:buNone/>
            </a:pPr>
            <a:r>
              <a:rPr b="1" lang="en" sz="3200">
                <a:solidFill>
                  <a:srgbClr val="205867"/>
                </a:solidFill>
                <a:latin typeface="Georgia"/>
                <a:ea typeface="Georgia"/>
                <a:cs typeface="Georgia"/>
                <a:sym typeface="Georgia"/>
              </a:rPr>
              <a:t>Economic Impact of Selected Infectious Disease Outbreaks</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5" name="Shape 175"/>
        <p:cNvGrpSpPr/>
        <p:nvPr/>
      </p:nvGrpSpPr>
      <p:grpSpPr>
        <a:xfrm>
          <a:off x="0" y="0"/>
          <a:ext cx="0" cy="0"/>
          <a:chOff x="0" y="0"/>
          <a:chExt cx="0" cy="0"/>
        </a:xfrm>
      </p:grpSpPr>
      <p:sp>
        <p:nvSpPr>
          <p:cNvPr id="176" name="Shape 176"/>
          <p:cNvSpPr/>
          <p:nvPr/>
        </p:nvSpPr>
        <p:spPr>
          <a:xfrm>
            <a:off x="-229025" y="-12633"/>
            <a:ext cx="9618900" cy="6883500"/>
          </a:xfrm>
          <a:prstGeom prst="rect">
            <a:avLst/>
          </a:prstGeom>
          <a:solidFill>
            <a:srgbClr val="000000"/>
          </a:solidFill>
          <a:ln>
            <a:noFill/>
          </a:ln>
        </p:spPr>
        <p:txBody>
          <a:bodyPr anchorCtr="0" anchor="ctr" bIns="91425" lIns="91425" rIns="91425" tIns="91425">
            <a:noAutofit/>
          </a:bodyPr>
          <a:lstStyle/>
          <a:p>
            <a:pPr>
              <a:spcBef>
                <a:spcPts val="0"/>
              </a:spcBef>
              <a:buNone/>
            </a:pPr>
            <a:r>
              <a:t/>
            </a:r>
            <a:endParaRPr/>
          </a:p>
        </p:txBody>
      </p:sp>
      <p:pic>
        <p:nvPicPr>
          <p:cNvPr id="177" name="Shape 177"/>
          <p:cNvPicPr preferRelativeResize="0"/>
          <p:nvPr/>
        </p:nvPicPr>
        <p:blipFill>
          <a:blip r:embed="rId3">
            <a:alphaModFix/>
          </a:blip>
          <a:stretch>
            <a:fillRect/>
          </a:stretch>
        </p:blipFill>
        <p:spPr>
          <a:xfrm>
            <a:off x="-229025" y="-12625"/>
            <a:ext cx="9880170" cy="6883500"/>
          </a:xfrm>
          <a:prstGeom prst="rect">
            <a:avLst/>
          </a:prstGeom>
          <a:noFill/>
          <a:ln>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1" lang="en" sz="3200" u="none" cap="none" strike="noStrike">
                <a:solidFill>
                  <a:srgbClr val="205867"/>
                </a:solidFill>
                <a:latin typeface="Georgia"/>
                <a:ea typeface="Georgia"/>
                <a:cs typeface="Georgia"/>
                <a:sym typeface="Georgia"/>
              </a:rPr>
              <a:t>PREDICT</a:t>
            </a:r>
            <a:r>
              <a:rPr b="1" baseline="0" i="0" lang="en" sz="3200" u="none" cap="none" strike="noStrike">
                <a:solidFill>
                  <a:srgbClr val="205867"/>
                </a:solidFill>
                <a:latin typeface="Georgia"/>
                <a:ea typeface="Georgia"/>
                <a:cs typeface="Georgia"/>
                <a:sym typeface="Georgia"/>
              </a:rPr>
              <a:t> Program</a:t>
            </a:r>
          </a:p>
        </p:txBody>
      </p:sp>
      <p:sp>
        <p:nvSpPr>
          <p:cNvPr id="184" name="Shape 184"/>
          <p:cNvSpPr txBox="1"/>
          <p:nvPr>
            <p:ph idx="1" type="body"/>
          </p:nvPr>
        </p:nvSpPr>
        <p:spPr>
          <a:xfrm>
            <a:off x="644235" y="1532333"/>
            <a:ext cx="7456500" cy="18396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434343"/>
              </a:buClr>
              <a:buSzPct val="100000"/>
              <a:buFont typeface="Open Sans"/>
              <a:buChar char="●"/>
            </a:pPr>
            <a:r>
              <a:rPr b="0" baseline="0" i="0" lang="en" sz="2400" u="none" cap="none" strike="noStrike">
                <a:solidFill>
                  <a:srgbClr val="434343"/>
                </a:solidFill>
                <a:latin typeface="Open Sans"/>
                <a:ea typeface="Open Sans"/>
                <a:cs typeface="Open Sans"/>
                <a:sym typeface="Open Sans"/>
              </a:rPr>
              <a:t>EcoHealth Alliance engaged by USAID as </a:t>
            </a:r>
            <a:r>
              <a:rPr b="0" baseline="0" i="1" lang="en" sz="2400" u="none" cap="none" strike="noStrike">
                <a:solidFill>
                  <a:srgbClr val="434343"/>
                </a:solidFill>
                <a:latin typeface="Open Sans"/>
                <a:ea typeface="Open Sans"/>
                <a:cs typeface="Open Sans"/>
                <a:sym typeface="Open Sans"/>
              </a:rPr>
              <a:t>PREDICT</a:t>
            </a:r>
            <a:r>
              <a:rPr b="0" baseline="0" i="0" lang="en" sz="2400" u="none" cap="none" strike="noStrike">
                <a:solidFill>
                  <a:srgbClr val="434343"/>
                </a:solidFill>
                <a:latin typeface="Open Sans"/>
                <a:ea typeface="Open Sans"/>
                <a:cs typeface="Open Sans"/>
                <a:sym typeface="Open Sans"/>
              </a:rPr>
              <a:t> partner organization</a:t>
            </a:r>
          </a:p>
          <a:p>
            <a:pPr indent="-342900" lvl="0" marL="342900" marR="0" rtl="0" algn="l">
              <a:spcBef>
                <a:spcPts val="1200"/>
              </a:spcBef>
              <a:spcAft>
                <a:spcPts val="0"/>
              </a:spcAft>
              <a:buClr>
                <a:srgbClr val="434343"/>
              </a:buClr>
              <a:buSzPct val="100000"/>
              <a:buFont typeface="Open Sans"/>
              <a:buChar char="●"/>
            </a:pPr>
            <a:r>
              <a:rPr b="0" baseline="0" i="0" lang="en" sz="2400" u="none" cap="none" strike="noStrike">
                <a:solidFill>
                  <a:srgbClr val="434343"/>
                </a:solidFill>
                <a:latin typeface="Open Sans"/>
                <a:ea typeface="Open Sans"/>
                <a:cs typeface="Open Sans"/>
                <a:sym typeface="Open Sans"/>
              </a:rPr>
              <a:t>Five-year program with key objectives including:</a:t>
            </a:r>
          </a:p>
        </p:txBody>
      </p:sp>
      <p:pic>
        <p:nvPicPr>
          <p:cNvPr id="185" name="Shape 185"/>
          <p:cNvPicPr preferRelativeResize="0"/>
          <p:nvPr/>
        </p:nvPicPr>
        <p:blipFill>
          <a:blip r:embed="rId3">
            <a:alphaModFix/>
          </a:blip>
          <a:stretch>
            <a:fillRect/>
          </a:stretch>
        </p:blipFill>
        <p:spPr>
          <a:xfrm>
            <a:off x="2746075" y="5183073"/>
            <a:ext cx="3651850" cy="1365199"/>
          </a:xfrm>
          <a:prstGeom prst="rect">
            <a:avLst/>
          </a:prstGeom>
          <a:noFill/>
          <a:ln>
            <a:noFill/>
          </a:ln>
        </p:spPr>
      </p:pic>
      <p:sp>
        <p:nvSpPr>
          <p:cNvPr id="186" name="Shape 186"/>
          <p:cNvSpPr txBox="1"/>
          <p:nvPr/>
        </p:nvSpPr>
        <p:spPr>
          <a:xfrm>
            <a:off x="489275" y="2892704"/>
            <a:ext cx="7681800" cy="2156099"/>
          </a:xfrm>
          <a:prstGeom prst="rect">
            <a:avLst/>
          </a:prstGeom>
          <a:noFill/>
          <a:ln>
            <a:noFill/>
          </a:ln>
        </p:spPr>
        <p:txBody>
          <a:bodyPr anchorCtr="0" anchor="t" bIns="91425" lIns="91425" rIns="91425" tIns="91425">
            <a:noAutofit/>
          </a:bodyPr>
          <a:lstStyle/>
          <a:p>
            <a:pPr indent="-330200" lvl="1" marL="1028700" rtl="0">
              <a:lnSpc>
                <a:spcPct val="100000"/>
              </a:lnSpc>
              <a:spcBef>
                <a:spcPts val="1200"/>
              </a:spcBef>
              <a:buClr>
                <a:srgbClr val="434343"/>
              </a:buClr>
              <a:buSzPct val="100000"/>
              <a:buFont typeface="Open Sans"/>
              <a:buChar char="○"/>
            </a:pPr>
            <a:r>
              <a:rPr lang="en" sz="2200">
                <a:solidFill>
                  <a:srgbClr val="434343"/>
                </a:solidFill>
                <a:latin typeface="Open Sans"/>
                <a:ea typeface="Open Sans"/>
                <a:cs typeface="Open Sans"/>
                <a:sym typeface="Open Sans"/>
              </a:rPr>
              <a:t>Identifying new pathogens in wildlife before they can emerge in people</a:t>
            </a:r>
          </a:p>
          <a:p>
            <a:pPr indent="-330200" lvl="1" marL="1028700" rtl="0">
              <a:lnSpc>
                <a:spcPct val="100000"/>
              </a:lnSpc>
              <a:spcBef>
                <a:spcPts val="1200"/>
              </a:spcBef>
              <a:buClr>
                <a:srgbClr val="434343"/>
              </a:buClr>
              <a:buSzPct val="100000"/>
              <a:buFont typeface="Open Sans"/>
              <a:buChar char="○"/>
            </a:pPr>
            <a:r>
              <a:rPr lang="en" sz="2200">
                <a:solidFill>
                  <a:srgbClr val="434343"/>
                </a:solidFill>
                <a:latin typeface="Open Sans"/>
                <a:ea typeface="Open Sans"/>
                <a:cs typeface="Open Sans"/>
                <a:sym typeface="Open Sans"/>
              </a:rPr>
              <a:t>Creating global risk maps for the next pandemic</a:t>
            </a:r>
          </a:p>
          <a:p>
            <a:pPr indent="-330200" lvl="1" marL="1028700" rtl="0">
              <a:lnSpc>
                <a:spcPct val="100000"/>
              </a:lnSpc>
              <a:spcBef>
                <a:spcPts val="1200"/>
              </a:spcBef>
              <a:buClr>
                <a:srgbClr val="434343"/>
              </a:buClr>
              <a:buSzPct val="100000"/>
              <a:buFont typeface="Open Sans"/>
              <a:buChar char="○"/>
            </a:pPr>
            <a:r>
              <a:rPr lang="en" sz="2200">
                <a:solidFill>
                  <a:srgbClr val="434343"/>
                </a:solidFill>
                <a:latin typeface="Open Sans"/>
                <a:ea typeface="Open Sans"/>
                <a:cs typeface="Open Sans"/>
                <a:sym typeface="Open Sans"/>
              </a:rPr>
              <a:t>Reducing the spread of new pathogens</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2" name="Shape 192"/>
        <p:cNvGrpSpPr/>
        <p:nvPr/>
      </p:nvGrpSpPr>
      <p:grpSpPr>
        <a:xfrm>
          <a:off x="0" y="0"/>
          <a:ext cx="0" cy="0"/>
          <a:chOff x="0" y="0"/>
          <a:chExt cx="0" cy="0"/>
        </a:xfrm>
      </p:grpSpPr>
      <p:pic>
        <p:nvPicPr>
          <p:cNvPr id="193" name="Shape 193"/>
          <p:cNvPicPr preferRelativeResize="0"/>
          <p:nvPr/>
        </p:nvPicPr>
        <p:blipFill>
          <a:blip r:embed="rId3">
            <a:alphaModFix/>
          </a:blip>
          <a:stretch>
            <a:fillRect/>
          </a:stretch>
        </p:blipFill>
        <p:spPr>
          <a:xfrm>
            <a:off x="0" y="1771057"/>
            <a:ext cx="9144000" cy="4632707"/>
          </a:xfrm>
          <a:prstGeom prst="rect">
            <a:avLst/>
          </a:prstGeom>
          <a:noFill/>
          <a:ln>
            <a:noFill/>
          </a:ln>
        </p:spPr>
      </p:pic>
      <p:sp>
        <p:nvSpPr>
          <p:cNvPr id="194" name="Shape 194"/>
          <p:cNvSpPr txBox="1"/>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Global Emerging Disease Hotspots</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 name="Shape 44"/>
        <p:cNvGrpSpPr/>
        <p:nvPr/>
      </p:nvGrpSpPr>
      <p:grpSpPr>
        <a:xfrm>
          <a:off x="0" y="0"/>
          <a:ext cx="0" cy="0"/>
          <a:chOff x="0" y="0"/>
          <a:chExt cx="0" cy="0"/>
        </a:xfrm>
      </p:grpSpPr>
      <p:sp>
        <p:nvSpPr>
          <p:cNvPr id="45" name="Shape 45"/>
          <p:cNvSpPr txBox="1"/>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Building on 40+ Years of Innovation</a:t>
            </a:r>
          </a:p>
        </p:txBody>
      </p:sp>
      <p:sp>
        <p:nvSpPr>
          <p:cNvPr id="46" name="Shape 46"/>
          <p:cNvSpPr txBox="1"/>
          <p:nvPr>
            <p:ph idx="1" type="body"/>
          </p:nvPr>
        </p:nvSpPr>
        <p:spPr>
          <a:xfrm>
            <a:off x="3868875" y="1638000"/>
            <a:ext cx="4858800" cy="49802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666666"/>
              </a:buClr>
              <a:buSzPct val="100000"/>
              <a:buFont typeface="Open Sans"/>
              <a:buChar char="●"/>
            </a:pPr>
            <a:r>
              <a:rPr b="0" baseline="0" i="0" lang="en" sz="2400" u="none" cap="none" strike="noStrike">
                <a:solidFill>
                  <a:srgbClr val="434343"/>
                </a:solidFill>
                <a:latin typeface="Open Sans"/>
                <a:ea typeface="Open Sans"/>
                <a:cs typeface="Open Sans"/>
                <a:sym typeface="Open Sans"/>
              </a:rPr>
              <a:t>Founded in 1971 by British naturalist and author, Gerald Durrell</a:t>
            </a:r>
          </a:p>
          <a:p>
            <a:pPr indent="-342900" lvl="0" marL="342900" marR="0" rtl="0" algn="l">
              <a:spcBef>
                <a:spcPts val="2880"/>
              </a:spcBef>
              <a:spcAft>
                <a:spcPts val="0"/>
              </a:spcAft>
              <a:buClr>
                <a:srgbClr val="666666"/>
              </a:buClr>
              <a:buSzPct val="100000"/>
              <a:buFont typeface="Open Sans"/>
              <a:buChar char="●"/>
            </a:pPr>
            <a:r>
              <a:rPr b="0" baseline="0" i="0" lang="en" sz="2400" u="none" cap="none" strike="noStrike">
                <a:solidFill>
                  <a:srgbClr val="434343"/>
                </a:solidFill>
                <a:latin typeface="Open Sans"/>
                <a:ea typeface="Open Sans"/>
                <a:cs typeface="Open Sans"/>
                <a:sym typeface="Open Sans"/>
              </a:rPr>
              <a:t>Original mission focused solely on wildlife conservation</a:t>
            </a:r>
          </a:p>
          <a:p>
            <a:pPr indent="-342900" lvl="0" marL="342900" marR="0" rtl="0" algn="l">
              <a:spcBef>
                <a:spcPts val="2880"/>
              </a:spcBef>
              <a:spcAft>
                <a:spcPts val="2400"/>
              </a:spcAft>
              <a:buClr>
                <a:srgbClr val="666666"/>
              </a:buClr>
              <a:buSzPct val="100000"/>
              <a:buFont typeface="Open Sans"/>
              <a:buChar char="●"/>
            </a:pPr>
            <a:r>
              <a:rPr b="0" baseline="0" i="0" lang="en" sz="2400" u="none" cap="none" strike="noStrike">
                <a:solidFill>
                  <a:srgbClr val="434343"/>
                </a:solidFill>
                <a:latin typeface="Open Sans"/>
                <a:ea typeface="Open Sans"/>
                <a:cs typeface="Open Sans"/>
                <a:sym typeface="Open Sans"/>
              </a:rPr>
              <a:t>Today, EcoHealth Alliance works at the intersection of animal, ecosystem, and</a:t>
            </a:r>
            <a:r>
              <a:rPr lang="en" sz="2400">
                <a:solidFill>
                  <a:srgbClr val="434343"/>
                </a:solidFill>
                <a:latin typeface="Open Sans"/>
                <a:ea typeface="Open Sans"/>
                <a:cs typeface="Open Sans"/>
                <a:sym typeface="Open Sans"/>
              </a:rPr>
              <a:t> </a:t>
            </a:r>
            <a:r>
              <a:rPr b="0" baseline="0" i="0" lang="en" sz="2400" u="none" cap="none" strike="noStrike">
                <a:solidFill>
                  <a:srgbClr val="434343"/>
                </a:solidFill>
                <a:latin typeface="Open Sans"/>
                <a:ea typeface="Open Sans"/>
                <a:cs typeface="Open Sans"/>
                <a:sym typeface="Open Sans"/>
              </a:rPr>
              <a:t>human health</a:t>
            </a:r>
          </a:p>
        </p:txBody>
      </p:sp>
      <p:pic>
        <p:nvPicPr>
          <p:cNvPr id="47" name="Shape 47"/>
          <p:cNvPicPr preferRelativeResize="0"/>
          <p:nvPr/>
        </p:nvPicPr>
        <p:blipFill rotWithShape="1">
          <a:blip r:embed="rId3">
            <a:alphaModFix/>
          </a:blip>
          <a:srcRect b="0" l="21371" r="0" t="0"/>
          <a:stretch/>
        </p:blipFill>
        <p:spPr>
          <a:xfrm>
            <a:off x="0" y="1784025"/>
            <a:ext cx="3679775" cy="3509850"/>
          </a:xfrm>
          <a:prstGeom prst="rect">
            <a:avLst/>
          </a:prstGeom>
          <a:solidFill>
            <a:srgbClr val="EEEEEE"/>
          </a:solidFill>
          <a:ln>
            <a:noFill/>
          </a:ln>
        </p:spPr>
      </p:pic>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0" name="Shape 200"/>
        <p:cNvGrpSpPr/>
        <p:nvPr/>
      </p:nvGrpSpPr>
      <p:grpSpPr>
        <a:xfrm>
          <a:off x="0" y="0"/>
          <a:ext cx="0" cy="0"/>
          <a:chOff x="0" y="0"/>
          <a:chExt cx="0" cy="0"/>
        </a:xfrm>
      </p:grpSpPr>
      <p:sp>
        <p:nvSpPr>
          <p:cNvPr id="201" name="Shape 201"/>
          <p:cNvSpPr txBox="1"/>
          <p:nvPr/>
        </p:nvSpPr>
        <p:spPr>
          <a:xfrm>
            <a:off x="457200" y="412216"/>
            <a:ext cx="8229600" cy="1143299"/>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Emerging Disease Prediction</a:t>
            </a:r>
          </a:p>
          <a:p>
            <a:pPr indent="0" lvl="0" marL="0" marR="0" rtl="0" algn="l">
              <a:lnSpc>
                <a:spcPct val="100000"/>
              </a:lnSpc>
              <a:spcBef>
                <a:spcPts val="0"/>
              </a:spcBef>
              <a:spcAft>
                <a:spcPts val="0"/>
              </a:spcAft>
              <a:buClr>
                <a:srgbClr val="E36C09"/>
              </a:buClr>
              <a:buSzPct val="25000"/>
              <a:buFont typeface="Georgia"/>
              <a:buNone/>
            </a:pPr>
            <a:r>
              <a:rPr baseline="0" i="1" lang="en" sz="2800" u="none" cap="none" strike="noStrike">
                <a:solidFill>
                  <a:srgbClr val="E36C09"/>
                </a:solidFill>
                <a:latin typeface="Georgia"/>
                <a:ea typeface="Georgia"/>
                <a:cs typeface="Georgia"/>
                <a:sym typeface="Georgia"/>
              </a:rPr>
              <a:t>From the field to the lab</a:t>
            </a:r>
          </a:p>
        </p:txBody>
      </p:sp>
      <p:pic>
        <p:nvPicPr>
          <p:cNvPr id="202" name="Shape 202"/>
          <p:cNvPicPr preferRelativeResize="0"/>
          <p:nvPr/>
        </p:nvPicPr>
        <p:blipFill>
          <a:blip r:embed="rId3">
            <a:alphaModFix/>
          </a:blip>
          <a:stretch>
            <a:fillRect/>
          </a:stretch>
        </p:blipFill>
        <p:spPr>
          <a:xfrm>
            <a:off x="4792591" y="4181800"/>
            <a:ext cx="3568275" cy="2676200"/>
          </a:xfrm>
          <a:prstGeom prst="rect">
            <a:avLst/>
          </a:prstGeom>
          <a:noFill/>
          <a:ln>
            <a:noFill/>
          </a:ln>
        </p:spPr>
      </p:pic>
      <p:pic>
        <p:nvPicPr>
          <p:cNvPr id="203" name="Shape 203"/>
          <p:cNvPicPr preferRelativeResize="0"/>
          <p:nvPr/>
        </p:nvPicPr>
        <p:blipFill rotWithShape="1">
          <a:blip r:embed="rId4">
            <a:alphaModFix/>
          </a:blip>
          <a:srcRect b="8958" l="0" r="0" t="0"/>
          <a:stretch/>
        </p:blipFill>
        <p:spPr>
          <a:xfrm>
            <a:off x="4009450" y="1616575"/>
            <a:ext cx="5134548" cy="2807774"/>
          </a:xfrm>
          <a:prstGeom prst="rect">
            <a:avLst/>
          </a:prstGeom>
          <a:noFill/>
          <a:ln>
            <a:noFill/>
          </a:ln>
        </p:spPr>
      </p:pic>
      <p:sp>
        <p:nvSpPr>
          <p:cNvPr id="204" name="Shape 204"/>
          <p:cNvSpPr txBox="1"/>
          <p:nvPr/>
        </p:nvSpPr>
        <p:spPr>
          <a:xfrm>
            <a:off x="-1080900" y="462616"/>
            <a:ext cx="1080900" cy="1092900"/>
          </a:xfrm>
          <a:prstGeom prst="rect">
            <a:avLst/>
          </a:prstGeom>
          <a:noFill/>
          <a:ln>
            <a:noFill/>
          </a:ln>
        </p:spPr>
        <p:txBody>
          <a:bodyPr anchorCtr="0" anchor="t" bIns="91425" lIns="91425" rIns="91425" tIns="91425">
            <a:noAutofit/>
          </a:bodyPr>
          <a:lstStyle/>
          <a:p>
            <a:pPr lvl="0" rtl="0">
              <a:spcBef>
                <a:spcPts val="0"/>
              </a:spcBef>
              <a:buNone/>
            </a:pPr>
            <a:r>
              <a:rPr lang="en"/>
              <a:t>ADD HUMAN PICS</a:t>
            </a:r>
          </a:p>
        </p:txBody>
      </p:sp>
      <p:pic>
        <p:nvPicPr>
          <p:cNvPr id="205" name="Shape 205"/>
          <p:cNvPicPr preferRelativeResize="0"/>
          <p:nvPr/>
        </p:nvPicPr>
        <p:blipFill rotWithShape="1">
          <a:blip r:embed="rId5">
            <a:alphaModFix/>
          </a:blip>
          <a:srcRect b="8958" l="0" r="0" t="0"/>
          <a:stretch/>
        </p:blipFill>
        <p:spPr>
          <a:xfrm>
            <a:off x="0" y="2482175"/>
            <a:ext cx="4945724" cy="2807774"/>
          </a:xfrm>
          <a:prstGeom prst="rect">
            <a:avLst/>
          </a:prstGeom>
          <a:noFill/>
          <a:ln>
            <a:noFill/>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1" name="Shape 211"/>
        <p:cNvGrpSpPr/>
        <p:nvPr/>
      </p:nvGrpSpPr>
      <p:grpSpPr>
        <a:xfrm>
          <a:off x="0" y="0"/>
          <a:ext cx="0" cy="0"/>
          <a:chOff x="0" y="0"/>
          <a:chExt cx="0" cy="0"/>
        </a:xfrm>
      </p:grpSpPr>
      <p:sp>
        <p:nvSpPr>
          <p:cNvPr id="212" name="Shape 212"/>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sz="1300">
                <a:solidFill>
                  <a:schemeClr val="dk1"/>
                </a:solidFill>
                <a:latin typeface="Arial"/>
                <a:ea typeface="Arial"/>
                <a:cs typeface="Arial"/>
                <a:sym typeface="Arial"/>
              </a:rPr>
              <a:t>‹#›</a:t>
            </a:fld>
          </a:p>
        </p:txBody>
      </p:sp>
      <p:sp>
        <p:nvSpPr>
          <p:cNvPr id="213" name="Shape 213"/>
          <p:cNvSpPr txBox="1"/>
          <p:nvPr/>
        </p:nvSpPr>
        <p:spPr>
          <a:xfrm>
            <a:off x="568025" y="1507350"/>
            <a:ext cx="5386800" cy="3843300"/>
          </a:xfrm>
          <a:prstGeom prst="rect">
            <a:avLst/>
          </a:prstGeom>
          <a:noFill/>
          <a:ln>
            <a:noFill/>
          </a:ln>
        </p:spPr>
        <p:txBody>
          <a:bodyPr anchorCtr="0" anchor="t" bIns="91425" lIns="91425" rIns="91425" tIns="91425">
            <a:noAutofit/>
          </a:bodyPr>
          <a:lstStyle/>
          <a:p>
            <a:pPr rtl="0">
              <a:spcBef>
                <a:spcPts val="0"/>
              </a:spcBef>
              <a:buNone/>
            </a:pPr>
            <a:r>
              <a:rPr lang="en" sz="3000">
                <a:latin typeface="Open Sans"/>
                <a:ea typeface="Open Sans"/>
                <a:cs typeface="Open Sans"/>
                <a:sym typeface="Open Sans"/>
              </a:rPr>
              <a:t>What is it?</a:t>
            </a:r>
          </a:p>
          <a:p>
            <a:pPr rtl="0">
              <a:spcBef>
                <a:spcPts val="0"/>
              </a:spcBef>
              <a:buNone/>
            </a:pPr>
            <a:r>
              <a:rPr lang="en" sz="3000">
                <a:latin typeface="Open Sans"/>
                <a:ea typeface="Open Sans"/>
                <a:cs typeface="Open Sans"/>
                <a:sym typeface="Open Sans"/>
              </a:rPr>
              <a:t>Who uses it?</a:t>
            </a:r>
          </a:p>
          <a:p>
            <a:pPr rtl="0">
              <a:spcBef>
                <a:spcPts val="0"/>
              </a:spcBef>
              <a:buNone/>
            </a:pPr>
            <a:r>
              <a:rPr lang="en" sz="3000">
                <a:latin typeface="Open Sans"/>
                <a:ea typeface="Open Sans"/>
                <a:cs typeface="Open Sans"/>
                <a:sym typeface="Open Sans"/>
              </a:rPr>
              <a:t>How it works?</a:t>
            </a:r>
          </a:p>
          <a:p>
            <a:pPr rtl="0">
              <a:spcBef>
                <a:spcPts val="0"/>
              </a:spcBef>
              <a:buNone/>
            </a:pPr>
            <a:r>
              <a:rPr lang="en" sz="3000">
                <a:latin typeface="Open Sans"/>
                <a:ea typeface="Open Sans"/>
                <a:cs typeface="Open Sans"/>
                <a:sym typeface="Open Sans"/>
              </a:rPr>
              <a:t>Where is it used?</a:t>
            </a:r>
          </a:p>
          <a:p>
            <a:pPr>
              <a:spcBef>
                <a:spcPts val="0"/>
              </a:spcBef>
              <a:buNone/>
            </a:pPr>
            <a:r>
              <a:rPr lang="en" sz="3000">
                <a:latin typeface="Open Sans"/>
                <a:ea typeface="Open Sans"/>
                <a:cs typeface="Open Sans"/>
                <a:sym typeface="Open Sans"/>
              </a:rPr>
              <a:t>Why is it used?</a:t>
            </a:r>
          </a:p>
        </p:txBody>
      </p:sp>
      <p:sp>
        <p:nvSpPr>
          <p:cNvPr id="214" name="Shape 214"/>
          <p:cNvSpPr txBox="1"/>
          <p:nvPr/>
        </p:nvSpPr>
        <p:spPr>
          <a:xfrm>
            <a:off x="457200" y="412222"/>
            <a:ext cx="8229600" cy="746099"/>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lang="en" sz="3200">
                <a:solidFill>
                  <a:srgbClr val="205867"/>
                </a:solidFill>
                <a:latin typeface="Georgia"/>
                <a:ea typeface="Georgia"/>
                <a:cs typeface="Georgia"/>
                <a:sym typeface="Georgia"/>
              </a:rPr>
              <a:t>Biosurveillance</a:t>
            </a:r>
          </a:p>
        </p:txBody>
      </p:sp>
      <p:pic>
        <p:nvPicPr>
          <p:cNvPr id="215" name="Shape 215"/>
          <p:cNvPicPr preferRelativeResize="0"/>
          <p:nvPr/>
        </p:nvPicPr>
        <p:blipFill>
          <a:blip r:embed="rId3">
            <a:alphaModFix/>
          </a:blip>
          <a:stretch>
            <a:fillRect/>
          </a:stretch>
        </p:blipFill>
        <p:spPr>
          <a:xfrm>
            <a:off x="3142700" y="4712575"/>
            <a:ext cx="2557399" cy="1618849"/>
          </a:xfrm>
          <a:prstGeom prst="rect">
            <a:avLst/>
          </a:prstGeom>
          <a:noFill/>
          <a:ln>
            <a:noFill/>
          </a:ln>
        </p:spPr>
      </p:pic>
      <p:pic>
        <p:nvPicPr>
          <p:cNvPr id="216" name="Shape 216"/>
          <p:cNvPicPr preferRelativeResize="0"/>
          <p:nvPr/>
        </p:nvPicPr>
        <p:blipFill>
          <a:blip r:embed="rId4">
            <a:alphaModFix/>
          </a:blip>
          <a:stretch>
            <a:fillRect/>
          </a:stretch>
        </p:blipFill>
        <p:spPr>
          <a:xfrm>
            <a:off x="5424350" y="1979850"/>
            <a:ext cx="3934000" cy="2490250"/>
          </a:xfrm>
          <a:prstGeom prst="rect">
            <a:avLst/>
          </a:prstGeom>
          <a:noFill/>
          <a:ln>
            <a:noFill/>
          </a:ln>
        </p:spPr>
      </p:pic>
      <p:pic>
        <p:nvPicPr>
          <p:cNvPr id="217" name="Shape 217"/>
          <p:cNvPicPr preferRelativeResize="0"/>
          <p:nvPr/>
        </p:nvPicPr>
        <p:blipFill>
          <a:blip r:embed="rId5">
            <a:alphaModFix/>
          </a:blip>
          <a:stretch>
            <a:fillRect/>
          </a:stretch>
        </p:blipFill>
        <p:spPr>
          <a:xfrm rot="8556828">
            <a:off x="3129104" y="3020852"/>
            <a:ext cx="5763191" cy="3648069"/>
          </a:xfrm>
          <a:prstGeom prst="rect">
            <a:avLst/>
          </a:prstGeom>
          <a:noFill/>
          <a:ln>
            <a:noFill/>
          </a:ln>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1" name="Shape 221"/>
        <p:cNvGrpSpPr/>
        <p:nvPr/>
      </p:nvGrpSpPr>
      <p:grpSpPr>
        <a:xfrm>
          <a:off x="0" y="0"/>
          <a:ext cx="0" cy="0"/>
          <a:chOff x="0" y="0"/>
          <a:chExt cx="0" cy="0"/>
        </a:xfrm>
      </p:grpSpPr>
      <p:sp>
        <p:nvSpPr>
          <p:cNvPr id="222" name="Shape 222"/>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223" name="Shape 223"/>
          <p:cNvPicPr preferRelativeResize="0"/>
          <p:nvPr/>
        </p:nvPicPr>
        <p:blipFill>
          <a:blip r:embed="rId3">
            <a:alphaModFix/>
          </a:blip>
          <a:stretch>
            <a:fillRect/>
          </a:stretch>
        </p:blipFill>
        <p:spPr>
          <a:xfrm>
            <a:off x="383862" y="300038"/>
            <a:ext cx="8376282" cy="6257925"/>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7" name="Shape 227"/>
        <p:cNvGrpSpPr/>
        <p:nvPr/>
      </p:nvGrpSpPr>
      <p:grpSpPr>
        <a:xfrm>
          <a:off x="0" y="0"/>
          <a:ext cx="0" cy="0"/>
          <a:chOff x="0" y="0"/>
          <a:chExt cx="0" cy="0"/>
        </a:xfrm>
      </p:grpSpPr>
      <p:sp>
        <p:nvSpPr>
          <p:cNvPr id="228" name="Shape 228"/>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sz="1300">
                <a:solidFill>
                  <a:schemeClr val="dk1"/>
                </a:solidFill>
                <a:latin typeface="Arial"/>
                <a:ea typeface="Arial"/>
                <a:cs typeface="Arial"/>
                <a:sym typeface="Arial"/>
              </a:rPr>
              <a:t>‹#›</a:t>
            </a:fld>
          </a:p>
        </p:txBody>
      </p:sp>
      <p:sp>
        <p:nvSpPr>
          <p:cNvPr id="229" name="Shape 229"/>
          <p:cNvSpPr txBox="1"/>
          <p:nvPr/>
        </p:nvSpPr>
        <p:spPr>
          <a:xfrm>
            <a:off x="572564" y="380076"/>
            <a:ext cx="6680100" cy="2162100"/>
          </a:xfrm>
          <a:prstGeom prst="rect">
            <a:avLst/>
          </a:prstGeom>
          <a:noFill/>
          <a:ln>
            <a:noFill/>
          </a:ln>
        </p:spPr>
        <p:txBody>
          <a:bodyPr anchorCtr="0" anchor="t" bIns="91425" lIns="91425" rIns="91425" tIns="91425">
            <a:noAutofit/>
          </a:bodyPr>
          <a:lstStyle/>
          <a:p>
            <a:pPr lvl="0" rtl="0">
              <a:spcBef>
                <a:spcPts val="0"/>
              </a:spcBef>
              <a:buNone/>
            </a:pPr>
            <a:r>
              <a:rPr b="1" lang="en" sz="3200">
                <a:solidFill>
                  <a:srgbClr val="205867"/>
                </a:solidFill>
                <a:latin typeface="Georgia"/>
                <a:ea typeface="Georgia"/>
                <a:cs typeface="Georgia"/>
                <a:sym typeface="Georgia"/>
              </a:rPr>
              <a:t>Problems with Current Biosurveillance Systems</a:t>
            </a:r>
          </a:p>
        </p:txBody>
      </p:sp>
      <p:sp>
        <p:nvSpPr>
          <p:cNvPr id="230" name="Shape 230"/>
          <p:cNvSpPr txBox="1"/>
          <p:nvPr/>
        </p:nvSpPr>
        <p:spPr>
          <a:xfrm>
            <a:off x="591650" y="1798156"/>
            <a:ext cx="8168400" cy="4338900"/>
          </a:xfrm>
          <a:prstGeom prst="rect">
            <a:avLst/>
          </a:prstGeom>
          <a:noFill/>
          <a:ln>
            <a:noFill/>
          </a:ln>
        </p:spPr>
        <p:txBody>
          <a:bodyPr anchorCtr="0" anchor="t" bIns="91425" lIns="91425" rIns="91425" tIns="91425">
            <a:noAutofit/>
          </a:bodyPr>
          <a:lstStyle/>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Lags in information sharing</a:t>
            </a:r>
          </a:p>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Gap between outbreak detection and potential mitigation effectiveness</a:t>
            </a:r>
          </a:p>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Unable to identify disease drivers rapidly</a:t>
            </a:r>
          </a:p>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Time lag for identifying rapidly emerging diseases</a:t>
            </a:r>
          </a:p>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Too much information to synthesize effectively</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4" name="Shape 234"/>
        <p:cNvGrpSpPr/>
        <p:nvPr/>
      </p:nvGrpSpPr>
      <p:grpSpPr>
        <a:xfrm>
          <a:off x="0" y="0"/>
          <a:ext cx="0" cy="0"/>
          <a:chOff x="0" y="0"/>
          <a:chExt cx="0" cy="0"/>
        </a:xfrm>
      </p:grpSpPr>
      <p:sp>
        <p:nvSpPr>
          <p:cNvPr id="235" name="Shape 235"/>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236" name="Shape 236"/>
          <p:cNvPicPr preferRelativeResize="0"/>
          <p:nvPr/>
        </p:nvPicPr>
        <p:blipFill>
          <a:blip r:embed="rId3">
            <a:alphaModFix/>
          </a:blip>
          <a:stretch>
            <a:fillRect/>
          </a:stretch>
        </p:blipFill>
        <p:spPr>
          <a:xfrm>
            <a:off x="40362" y="866025"/>
            <a:ext cx="9063274" cy="4808565"/>
          </a:xfrm>
          <a:prstGeom prst="rect">
            <a:avLst/>
          </a:prstGeom>
          <a:noFill/>
          <a:ln>
            <a:noFill/>
          </a:ln>
        </p:spPr>
      </p:pic>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sz="1300">
                <a:solidFill>
                  <a:schemeClr val="dk1"/>
                </a:solidFill>
                <a:latin typeface="Arial"/>
                <a:ea typeface="Arial"/>
                <a:cs typeface="Arial"/>
                <a:sym typeface="Arial"/>
              </a:rPr>
              <a:t>‹#›</a:t>
            </a:fld>
          </a:p>
        </p:txBody>
      </p:sp>
      <p:sp>
        <p:nvSpPr>
          <p:cNvPr id="242" name="Shape 242"/>
          <p:cNvSpPr txBox="1"/>
          <p:nvPr/>
        </p:nvSpPr>
        <p:spPr>
          <a:xfrm>
            <a:off x="541025" y="324166"/>
            <a:ext cx="8400599" cy="1482300"/>
          </a:xfrm>
          <a:prstGeom prst="rect">
            <a:avLst/>
          </a:prstGeom>
          <a:noFill/>
          <a:ln>
            <a:noFill/>
          </a:ln>
        </p:spPr>
        <p:txBody>
          <a:bodyPr anchorCtr="0" anchor="t" bIns="91425" lIns="91425" rIns="91425" tIns="91425">
            <a:noAutofit/>
          </a:bodyPr>
          <a:lstStyle/>
          <a:p>
            <a:pPr rtl="0">
              <a:spcBef>
                <a:spcPts val="0"/>
              </a:spcBef>
              <a:buNone/>
            </a:pPr>
            <a:r>
              <a:rPr b="1" lang="en" sz="3200">
                <a:solidFill>
                  <a:srgbClr val="205867"/>
                </a:solidFill>
                <a:latin typeface="Georgia"/>
                <a:ea typeface="Georgia"/>
                <a:cs typeface="Georgia"/>
                <a:sym typeface="Georgia"/>
              </a:rPr>
              <a:t>Technological Approaches to Enhancing Biosurveillance</a:t>
            </a:r>
          </a:p>
          <a:p>
            <a:pPr rtl="0">
              <a:spcBef>
                <a:spcPts val="0"/>
              </a:spcBef>
              <a:buNone/>
            </a:pPr>
            <a:r>
              <a:t/>
            </a:r>
            <a:endParaRPr sz="3200">
              <a:latin typeface="Georgia"/>
              <a:ea typeface="Georgia"/>
              <a:cs typeface="Georgia"/>
              <a:sym typeface="Georgia"/>
            </a:endParaRPr>
          </a:p>
          <a:p>
            <a:pPr rtl="0">
              <a:spcBef>
                <a:spcPts val="0"/>
              </a:spcBef>
              <a:buNone/>
            </a:pPr>
            <a:r>
              <a:t/>
            </a:r>
            <a:endParaRPr sz="3200">
              <a:latin typeface="Georgia"/>
              <a:ea typeface="Georgia"/>
              <a:cs typeface="Georgia"/>
              <a:sym typeface="Georgia"/>
            </a:endParaRPr>
          </a:p>
          <a:p>
            <a:pPr>
              <a:spcBef>
                <a:spcPts val="0"/>
              </a:spcBef>
              <a:buNone/>
            </a:pPr>
            <a:r>
              <a:rPr lang="en" sz="3200">
                <a:latin typeface="Georgia"/>
                <a:ea typeface="Georgia"/>
                <a:cs typeface="Georgia"/>
                <a:sym typeface="Georgia"/>
              </a:rPr>
              <a:t> </a:t>
            </a:r>
          </a:p>
        </p:txBody>
      </p:sp>
      <p:sp>
        <p:nvSpPr>
          <p:cNvPr id="243" name="Shape 243"/>
          <p:cNvSpPr txBox="1"/>
          <p:nvPr/>
        </p:nvSpPr>
        <p:spPr>
          <a:xfrm>
            <a:off x="648800" y="1763741"/>
            <a:ext cx="7907999" cy="3880799"/>
          </a:xfrm>
          <a:prstGeom prst="rect">
            <a:avLst/>
          </a:prstGeom>
          <a:noFill/>
          <a:ln>
            <a:noFill/>
          </a:ln>
        </p:spPr>
        <p:txBody>
          <a:bodyPr anchorCtr="0" anchor="t" bIns="91425" lIns="91425" rIns="91425" tIns="91425">
            <a:noAutofit/>
          </a:bodyPr>
          <a:lstStyle/>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Data fusion of multiple surveillance streams </a:t>
            </a:r>
          </a:p>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Near real time processing &amp; analytics</a:t>
            </a:r>
          </a:p>
          <a:p>
            <a:pPr indent="-368300" lvl="0" marL="457200" rtl="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Digestible &amp; intuitive visualizations </a:t>
            </a:r>
          </a:p>
          <a:p>
            <a:pPr indent="-368300" lvl="0" marL="457200">
              <a:spcBef>
                <a:spcPts val="0"/>
              </a:spcBef>
              <a:spcAft>
                <a:spcPts val="1000"/>
              </a:spcAft>
              <a:buClr>
                <a:srgbClr val="434343"/>
              </a:buClr>
              <a:buSzPct val="100000"/>
              <a:buFont typeface="Open Sans"/>
              <a:buChar char="●"/>
            </a:pPr>
            <a:r>
              <a:rPr lang="en" sz="2200">
                <a:solidFill>
                  <a:srgbClr val="434343"/>
                </a:solidFill>
                <a:latin typeface="Open Sans"/>
                <a:ea typeface="Open Sans"/>
                <a:cs typeface="Open Sans"/>
                <a:sym typeface="Open Sans"/>
              </a:rPr>
              <a:t>Interfaces that enable public health analysts to sort information rapidly</a:t>
            </a:r>
          </a:p>
        </p:txBody>
      </p:sp>
      <p:pic>
        <p:nvPicPr>
          <p:cNvPr id="244" name="Shape 244"/>
          <p:cNvPicPr preferRelativeResize="0"/>
          <p:nvPr/>
        </p:nvPicPr>
        <p:blipFill>
          <a:blip r:embed="rId3">
            <a:alphaModFix/>
          </a:blip>
          <a:stretch>
            <a:fillRect/>
          </a:stretch>
        </p:blipFill>
        <p:spPr>
          <a:xfrm>
            <a:off x="648800" y="4047550"/>
            <a:ext cx="7410449" cy="4688549"/>
          </a:xfrm>
          <a:prstGeom prst="rect">
            <a:avLst/>
          </a:prstGeom>
          <a:noFill/>
          <a:ln>
            <a:noFill/>
          </a:ln>
        </p:spPr>
      </p:pic>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48" name="Shape 248"/>
        <p:cNvGrpSpPr/>
        <p:nvPr/>
      </p:nvGrpSpPr>
      <p:grpSpPr>
        <a:xfrm>
          <a:off x="0" y="0"/>
          <a:ext cx="0" cy="0"/>
          <a:chOff x="0" y="0"/>
          <a:chExt cx="0" cy="0"/>
        </a:xfrm>
      </p:grpSpPr>
      <p:pic>
        <p:nvPicPr>
          <p:cNvPr id="249" name="Shape 249"/>
          <p:cNvPicPr preferRelativeResize="0"/>
          <p:nvPr/>
        </p:nvPicPr>
        <p:blipFill>
          <a:blip r:embed="rId3">
            <a:alphaModFix/>
          </a:blip>
          <a:stretch>
            <a:fillRect/>
          </a:stretch>
        </p:blipFill>
        <p:spPr>
          <a:xfrm>
            <a:off x="498562" y="314325"/>
            <a:ext cx="3997476" cy="972725"/>
          </a:xfrm>
          <a:prstGeom prst="rect">
            <a:avLst/>
          </a:prstGeom>
          <a:noFill/>
          <a:ln>
            <a:noFill/>
          </a:ln>
        </p:spPr>
      </p:pic>
      <p:sp>
        <p:nvSpPr>
          <p:cNvPr id="250" name="Shape 250"/>
          <p:cNvSpPr txBox="1"/>
          <p:nvPr/>
        </p:nvSpPr>
        <p:spPr>
          <a:xfrm>
            <a:off x="232079" y="4354173"/>
            <a:ext cx="4052999" cy="1373100"/>
          </a:xfrm>
          <a:prstGeom prst="rect">
            <a:avLst/>
          </a:prstGeom>
          <a:noFill/>
          <a:ln>
            <a:noFill/>
          </a:ln>
        </p:spPr>
        <p:txBody>
          <a:bodyPr anchorCtr="0" anchor="t" bIns="91425" lIns="91425" rIns="91425" tIns="91425">
            <a:noAutofit/>
          </a:bodyPr>
          <a:lstStyle/>
          <a:p>
            <a:pPr indent="-317500" lvl="0" marL="457200" rtl="0">
              <a:spcBef>
                <a:spcPts val="0"/>
              </a:spcBef>
              <a:buClr>
                <a:srgbClr val="434343"/>
              </a:buClr>
              <a:buSzPct val="100000"/>
              <a:buFont typeface="Open Sans"/>
              <a:buChar char="●"/>
            </a:pPr>
            <a:r>
              <a:rPr lang="en">
                <a:solidFill>
                  <a:srgbClr val="434343"/>
                </a:solidFill>
                <a:latin typeface="Open Sans"/>
                <a:ea typeface="Open Sans"/>
                <a:cs typeface="Open Sans"/>
                <a:sym typeface="Open Sans"/>
              </a:rPr>
              <a:t>Ranavirus Reporting System</a:t>
            </a:r>
          </a:p>
          <a:p>
            <a:pPr lvl="0" rtl="0">
              <a:spcBef>
                <a:spcPts val="0"/>
              </a:spcBef>
              <a:buNone/>
            </a:pPr>
            <a:r>
              <a:t/>
            </a:r>
            <a:endParaRPr>
              <a:solidFill>
                <a:srgbClr val="434343"/>
              </a:solidFill>
              <a:latin typeface="Open Sans"/>
              <a:ea typeface="Open Sans"/>
              <a:cs typeface="Open Sans"/>
              <a:sym typeface="Open Sans"/>
            </a:endParaRPr>
          </a:p>
          <a:p>
            <a:pPr indent="-317500" lvl="0" marL="457200" rtl="0">
              <a:spcBef>
                <a:spcPts val="0"/>
              </a:spcBef>
              <a:buClr>
                <a:srgbClr val="434343"/>
              </a:buClr>
              <a:buSzPct val="100000"/>
              <a:buFont typeface="Open Sans"/>
              <a:buChar char="●"/>
            </a:pPr>
            <a:r>
              <a:rPr lang="en">
                <a:solidFill>
                  <a:srgbClr val="434343"/>
                </a:solidFill>
                <a:latin typeface="Open Sans"/>
                <a:ea typeface="Open Sans"/>
                <a:cs typeface="Open Sans"/>
                <a:sym typeface="Open Sans"/>
              </a:rPr>
              <a:t>Rift Valley Fever in South Africa</a:t>
            </a:r>
          </a:p>
          <a:p>
            <a:pPr lvl="0" rtl="0">
              <a:spcBef>
                <a:spcPts val="0"/>
              </a:spcBef>
              <a:buNone/>
            </a:pPr>
            <a:r>
              <a:t/>
            </a:r>
            <a:endParaRPr>
              <a:solidFill>
                <a:srgbClr val="434343"/>
              </a:solidFill>
              <a:latin typeface="Open Sans"/>
              <a:ea typeface="Open Sans"/>
              <a:cs typeface="Open Sans"/>
              <a:sym typeface="Open Sans"/>
            </a:endParaRPr>
          </a:p>
        </p:txBody>
      </p:sp>
      <p:sp>
        <p:nvSpPr>
          <p:cNvPr id="251" name="Shape 251"/>
          <p:cNvSpPr txBox="1"/>
          <p:nvPr/>
        </p:nvSpPr>
        <p:spPr>
          <a:xfrm>
            <a:off x="364625" y="1573275"/>
            <a:ext cx="4502700" cy="1789200"/>
          </a:xfrm>
          <a:prstGeom prst="rect">
            <a:avLst/>
          </a:prstGeom>
          <a:noFill/>
          <a:ln>
            <a:noFill/>
          </a:ln>
        </p:spPr>
        <p:txBody>
          <a:bodyPr anchorCtr="0" anchor="t" bIns="91425" lIns="91425" rIns="91425" tIns="91425">
            <a:noAutofit/>
          </a:bodyPr>
          <a:lstStyle/>
          <a:p>
            <a:pPr lvl="0" rtl="0">
              <a:spcBef>
                <a:spcPts val="0"/>
              </a:spcBef>
              <a:buNone/>
            </a:pPr>
            <a:r>
              <a:rPr lang="en" sz="2200">
                <a:solidFill>
                  <a:srgbClr val="434343"/>
                </a:solidFill>
                <a:latin typeface="Open Sans"/>
                <a:ea typeface="Open Sans"/>
                <a:cs typeface="Open Sans"/>
                <a:sym typeface="Open Sans"/>
              </a:rPr>
              <a:t>Web platform built for the One Health community to collect, share, and visualize information on human, animal, and environmental health. </a:t>
            </a:r>
          </a:p>
          <a:p>
            <a:pPr lvl="0" rtl="0">
              <a:spcBef>
                <a:spcPts val="0"/>
              </a:spcBef>
              <a:buNone/>
            </a:pPr>
            <a:r>
              <a:t/>
            </a:r>
            <a:endParaRPr sz="2200">
              <a:solidFill>
                <a:srgbClr val="434343"/>
              </a:solidFill>
            </a:endParaRPr>
          </a:p>
          <a:p>
            <a:pPr lvl="0" rtl="0">
              <a:spcBef>
                <a:spcPts val="0"/>
              </a:spcBef>
              <a:buNone/>
            </a:pPr>
            <a:r>
              <a:t/>
            </a:r>
            <a:endParaRPr sz="2200">
              <a:solidFill>
                <a:srgbClr val="434343"/>
              </a:solidFill>
            </a:endParaRPr>
          </a:p>
          <a:p>
            <a:pPr lvl="0" rtl="0">
              <a:spcBef>
                <a:spcPts val="0"/>
              </a:spcBef>
              <a:buNone/>
            </a:pPr>
            <a:r>
              <a:t/>
            </a:r>
            <a:endParaRPr sz="2200">
              <a:solidFill>
                <a:srgbClr val="434343"/>
              </a:solidFill>
              <a:latin typeface="Open Sans"/>
              <a:ea typeface="Open Sans"/>
              <a:cs typeface="Open Sans"/>
              <a:sym typeface="Open Sans"/>
            </a:endParaRPr>
          </a:p>
        </p:txBody>
      </p:sp>
      <p:pic>
        <p:nvPicPr>
          <p:cNvPr id="252" name="Shape 252"/>
          <p:cNvPicPr preferRelativeResize="0"/>
          <p:nvPr/>
        </p:nvPicPr>
        <p:blipFill>
          <a:blip r:embed="rId4">
            <a:alphaModFix/>
          </a:blip>
          <a:stretch>
            <a:fillRect/>
          </a:stretch>
        </p:blipFill>
        <p:spPr>
          <a:xfrm>
            <a:off x="1460724" y="5608019"/>
            <a:ext cx="647324" cy="772900"/>
          </a:xfrm>
          <a:prstGeom prst="rect">
            <a:avLst/>
          </a:prstGeom>
          <a:noFill/>
          <a:ln>
            <a:noFill/>
          </a:ln>
        </p:spPr>
      </p:pic>
      <p:pic>
        <p:nvPicPr>
          <p:cNvPr id="253" name="Shape 253"/>
          <p:cNvPicPr preferRelativeResize="0"/>
          <p:nvPr/>
        </p:nvPicPr>
        <p:blipFill>
          <a:blip r:embed="rId5">
            <a:alphaModFix/>
          </a:blip>
          <a:stretch>
            <a:fillRect/>
          </a:stretch>
        </p:blipFill>
        <p:spPr>
          <a:xfrm>
            <a:off x="7025726" y="6057150"/>
            <a:ext cx="1697710" cy="506699"/>
          </a:xfrm>
          <a:prstGeom prst="rect">
            <a:avLst/>
          </a:prstGeom>
          <a:noFill/>
          <a:ln>
            <a:noFill/>
          </a:ln>
        </p:spPr>
      </p:pic>
      <p:sp>
        <p:nvSpPr>
          <p:cNvPr id="254" name="Shape 254"/>
          <p:cNvSpPr txBox="1"/>
          <p:nvPr/>
        </p:nvSpPr>
        <p:spPr>
          <a:xfrm>
            <a:off x="5228650" y="4335750"/>
            <a:ext cx="3643499" cy="1704299"/>
          </a:xfrm>
          <a:prstGeom prst="rect">
            <a:avLst/>
          </a:prstGeom>
          <a:noFill/>
          <a:ln>
            <a:noFill/>
          </a:ln>
        </p:spPr>
        <p:txBody>
          <a:bodyPr anchorCtr="0" anchor="ctr" bIns="91425" lIns="91425" rIns="91425" tIns="91425">
            <a:noAutofit/>
          </a:bodyPr>
          <a:lstStyle/>
          <a:p>
            <a:pPr lvl="0" rtl="0">
              <a:spcBef>
                <a:spcPts val="0"/>
              </a:spcBef>
              <a:buNone/>
            </a:pPr>
            <a:r>
              <a:rPr lang="en" sz="1800">
                <a:solidFill>
                  <a:srgbClr val="434343"/>
                </a:solidFill>
                <a:latin typeface="Open Sans"/>
                <a:ea typeface="Open Sans"/>
                <a:cs typeface="Open Sans"/>
                <a:sym typeface="Open Sans"/>
              </a:rPr>
              <a:t>Centralized web-application dedicated to the storage, display, dissemination, and discussion of the current knowledge of disease emergence. </a:t>
            </a:r>
          </a:p>
        </p:txBody>
      </p:sp>
      <p:cxnSp>
        <p:nvCxnSpPr>
          <p:cNvPr id="255" name="Shape 255"/>
          <p:cNvCxnSpPr/>
          <p:nvPr/>
        </p:nvCxnSpPr>
        <p:spPr>
          <a:xfrm>
            <a:off x="4985125" y="273600"/>
            <a:ext cx="0" cy="6310800"/>
          </a:xfrm>
          <a:prstGeom prst="straightConnector1">
            <a:avLst/>
          </a:prstGeom>
          <a:noFill/>
          <a:ln cap="flat" w="19050">
            <a:solidFill>
              <a:srgbClr val="CCCCCC"/>
            </a:solidFill>
            <a:prstDash val="solid"/>
            <a:round/>
            <a:headEnd len="lg" w="lg" type="none"/>
            <a:tailEnd len="lg" w="lg" type="none"/>
          </a:ln>
        </p:spPr>
      </p:cxnSp>
      <p:sp>
        <p:nvSpPr>
          <p:cNvPr id="256" name="Shape 256"/>
          <p:cNvSpPr txBox="1"/>
          <p:nvPr/>
        </p:nvSpPr>
        <p:spPr>
          <a:xfrm>
            <a:off x="374950" y="3584713"/>
            <a:ext cx="1135800" cy="399000"/>
          </a:xfrm>
          <a:prstGeom prst="rect">
            <a:avLst/>
          </a:prstGeom>
          <a:noFill/>
          <a:ln>
            <a:noFill/>
          </a:ln>
        </p:spPr>
        <p:txBody>
          <a:bodyPr anchorCtr="0" anchor="t" bIns="91425" lIns="91425" rIns="91425" tIns="91425">
            <a:noAutofit/>
          </a:bodyPr>
          <a:lstStyle/>
          <a:p>
            <a:pPr lvl="0" rtl="0">
              <a:spcBef>
                <a:spcPts val="0"/>
              </a:spcBef>
              <a:buNone/>
            </a:pPr>
            <a:r>
              <a:rPr b="1" lang="en" sz="1800">
                <a:solidFill>
                  <a:srgbClr val="9E5424"/>
                </a:solidFill>
                <a:latin typeface="Open Sans"/>
                <a:ea typeface="Open Sans"/>
                <a:cs typeface="Open Sans"/>
                <a:sym typeface="Open Sans"/>
              </a:rPr>
              <a:t>Submit</a:t>
            </a:r>
          </a:p>
        </p:txBody>
      </p:sp>
      <p:sp>
        <p:nvSpPr>
          <p:cNvPr id="257" name="Shape 257"/>
          <p:cNvSpPr/>
          <p:nvPr/>
        </p:nvSpPr>
        <p:spPr>
          <a:xfrm>
            <a:off x="1439894" y="3674638"/>
            <a:ext cx="588599" cy="314400"/>
          </a:xfrm>
          <a:prstGeom prst="leftRightArrow">
            <a:avLst>
              <a:gd fmla="val 50000" name="adj1"/>
              <a:gd fmla="val 50000" name="adj2"/>
            </a:avLst>
          </a:prstGeom>
          <a:solidFill>
            <a:srgbClr val="3C86A0"/>
          </a:solidFill>
          <a:ln>
            <a:noFill/>
          </a:ln>
        </p:spPr>
        <p:txBody>
          <a:bodyPr anchorCtr="0" anchor="ctr" bIns="91425" lIns="91425" rIns="91425" tIns="91425">
            <a:noAutofit/>
          </a:bodyPr>
          <a:lstStyle/>
          <a:p>
            <a:pPr>
              <a:spcBef>
                <a:spcPts val="0"/>
              </a:spcBef>
              <a:buNone/>
            </a:pPr>
            <a:r>
              <a:t/>
            </a:r>
            <a:endParaRPr/>
          </a:p>
        </p:txBody>
      </p:sp>
      <p:pic>
        <p:nvPicPr>
          <p:cNvPr id="258" name="Shape 258"/>
          <p:cNvPicPr preferRelativeResize="0"/>
          <p:nvPr/>
        </p:nvPicPr>
        <p:blipFill>
          <a:blip r:embed="rId6">
            <a:alphaModFix/>
          </a:blip>
          <a:stretch>
            <a:fillRect/>
          </a:stretch>
        </p:blipFill>
        <p:spPr>
          <a:xfrm>
            <a:off x="5559200" y="314324"/>
            <a:ext cx="2925375" cy="1852675"/>
          </a:xfrm>
          <a:prstGeom prst="rect">
            <a:avLst/>
          </a:prstGeom>
          <a:noFill/>
          <a:ln>
            <a:noFill/>
          </a:ln>
        </p:spPr>
      </p:pic>
      <p:sp>
        <p:nvSpPr>
          <p:cNvPr id="259" name="Shape 259"/>
          <p:cNvSpPr txBox="1"/>
          <p:nvPr/>
        </p:nvSpPr>
        <p:spPr>
          <a:xfrm>
            <a:off x="2096425" y="3584713"/>
            <a:ext cx="1135800" cy="399000"/>
          </a:xfrm>
          <a:prstGeom prst="rect">
            <a:avLst/>
          </a:prstGeom>
          <a:noFill/>
          <a:ln>
            <a:noFill/>
          </a:ln>
        </p:spPr>
        <p:txBody>
          <a:bodyPr anchorCtr="0" anchor="t" bIns="91425" lIns="91425" rIns="91425" tIns="91425">
            <a:noAutofit/>
          </a:bodyPr>
          <a:lstStyle/>
          <a:p>
            <a:pPr lvl="0" rtl="0">
              <a:spcBef>
                <a:spcPts val="0"/>
              </a:spcBef>
              <a:buNone/>
            </a:pPr>
            <a:r>
              <a:rPr b="1" lang="en" sz="1800">
                <a:solidFill>
                  <a:srgbClr val="9E5424"/>
                </a:solidFill>
                <a:latin typeface="Open Sans"/>
                <a:ea typeface="Open Sans"/>
                <a:cs typeface="Open Sans"/>
                <a:sym typeface="Open Sans"/>
              </a:rPr>
              <a:t>Explore</a:t>
            </a:r>
          </a:p>
        </p:txBody>
      </p:sp>
      <p:sp>
        <p:nvSpPr>
          <p:cNvPr id="260" name="Shape 260"/>
          <p:cNvSpPr txBox="1"/>
          <p:nvPr/>
        </p:nvSpPr>
        <p:spPr>
          <a:xfrm>
            <a:off x="3837375" y="3584713"/>
            <a:ext cx="1029900" cy="399000"/>
          </a:xfrm>
          <a:prstGeom prst="rect">
            <a:avLst/>
          </a:prstGeom>
          <a:noFill/>
          <a:ln>
            <a:noFill/>
          </a:ln>
        </p:spPr>
        <p:txBody>
          <a:bodyPr anchorCtr="0" anchor="t" bIns="91425" lIns="91425" rIns="91425" tIns="91425">
            <a:noAutofit/>
          </a:bodyPr>
          <a:lstStyle/>
          <a:p>
            <a:pPr lvl="0" rtl="0">
              <a:spcBef>
                <a:spcPts val="0"/>
              </a:spcBef>
              <a:buNone/>
            </a:pPr>
            <a:r>
              <a:rPr b="1" lang="en" sz="1800">
                <a:solidFill>
                  <a:srgbClr val="9E5424"/>
                </a:solidFill>
                <a:latin typeface="Open Sans"/>
                <a:ea typeface="Open Sans"/>
                <a:cs typeface="Open Sans"/>
                <a:sym typeface="Open Sans"/>
              </a:rPr>
              <a:t>Export</a:t>
            </a:r>
          </a:p>
        </p:txBody>
      </p:sp>
      <p:sp>
        <p:nvSpPr>
          <p:cNvPr id="261" name="Shape 261"/>
          <p:cNvSpPr/>
          <p:nvPr/>
        </p:nvSpPr>
        <p:spPr>
          <a:xfrm>
            <a:off x="3221225" y="3674638"/>
            <a:ext cx="588599" cy="314400"/>
          </a:xfrm>
          <a:prstGeom prst="leftRightArrow">
            <a:avLst>
              <a:gd fmla="val 50000" name="adj1"/>
              <a:gd fmla="val 50000" name="adj2"/>
            </a:avLst>
          </a:prstGeom>
          <a:solidFill>
            <a:srgbClr val="3C86A0"/>
          </a:solidFill>
          <a:ln>
            <a:noFill/>
          </a:ln>
        </p:spPr>
        <p:txBody>
          <a:bodyPr anchorCtr="0" anchor="ctr" bIns="91425" lIns="91425" rIns="91425" tIns="91425">
            <a:noAutofit/>
          </a:bodyPr>
          <a:lstStyle/>
          <a:p>
            <a:pPr>
              <a:spcBef>
                <a:spcPts val="0"/>
              </a:spcBef>
              <a:buNone/>
            </a:pPr>
            <a:r>
              <a:t/>
            </a:r>
            <a:endParaRPr/>
          </a:p>
        </p:txBody>
      </p:sp>
      <p:pic>
        <p:nvPicPr>
          <p:cNvPr id="262" name="Shape 262"/>
          <p:cNvPicPr preferRelativeResize="0"/>
          <p:nvPr/>
        </p:nvPicPr>
        <p:blipFill>
          <a:blip r:embed="rId7">
            <a:alphaModFix/>
          </a:blip>
          <a:stretch>
            <a:fillRect/>
          </a:stretch>
        </p:blipFill>
        <p:spPr>
          <a:xfrm>
            <a:off x="498575" y="5632504"/>
            <a:ext cx="736199" cy="736199"/>
          </a:xfrm>
          <a:prstGeom prst="rect">
            <a:avLst/>
          </a:prstGeom>
          <a:noFill/>
          <a:ln>
            <a:noFill/>
          </a:ln>
        </p:spPr>
      </p:pic>
      <p:pic>
        <p:nvPicPr>
          <p:cNvPr id="263" name="Shape 263"/>
          <p:cNvPicPr preferRelativeResize="0"/>
          <p:nvPr/>
        </p:nvPicPr>
        <p:blipFill rotWithShape="1">
          <a:blip r:embed="rId8">
            <a:alphaModFix/>
          </a:blip>
          <a:srcRect b="28093" l="0" r="0" t="0"/>
          <a:stretch/>
        </p:blipFill>
        <p:spPr>
          <a:xfrm>
            <a:off x="5304850" y="2399564"/>
            <a:ext cx="3434076" cy="1704325"/>
          </a:xfrm>
          <a:prstGeom prst="rect">
            <a:avLst/>
          </a:prstGeom>
          <a:noFill/>
          <a:ln>
            <a:noFill/>
          </a:ln>
        </p:spPr>
      </p:pic>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67" name="Shape 267"/>
        <p:cNvGrpSpPr/>
        <p:nvPr/>
      </p:nvGrpSpPr>
      <p:grpSpPr>
        <a:xfrm>
          <a:off x="0" y="0"/>
          <a:ext cx="0" cy="0"/>
          <a:chOff x="0" y="0"/>
          <a:chExt cx="0" cy="0"/>
        </a:xfrm>
      </p:grpSpPr>
      <p:pic>
        <p:nvPicPr>
          <p:cNvPr id="268" name="Shape 268"/>
          <p:cNvPicPr preferRelativeResize="0"/>
          <p:nvPr/>
        </p:nvPicPr>
        <p:blipFill rotWithShape="1">
          <a:blip r:embed="rId3">
            <a:alphaModFix/>
          </a:blip>
          <a:srcRect b="0" l="0" r="0" t="0"/>
          <a:stretch/>
        </p:blipFill>
        <p:spPr>
          <a:xfrm>
            <a:off x="7169232" y="5594978"/>
            <a:ext cx="1437458" cy="393599"/>
          </a:xfrm>
          <a:prstGeom prst="rect">
            <a:avLst/>
          </a:prstGeom>
          <a:noFill/>
          <a:ln>
            <a:noFill/>
          </a:ln>
        </p:spPr>
      </p:pic>
      <p:pic>
        <p:nvPicPr>
          <p:cNvPr id="269" name="Shape 269"/>
          <p:cNvPicPr preferRelativeResize="0"/>
          <p:nvPr/>
        </p:nvPicPr>
        <p:blipFill>
          <a:blip r:embed="rId4">
            <a:alphaModFix/>
          </a:blip>
          <a:stretch>
            <a:fillRect/>
          </a:stretch>
        </p:blipFill>
        <p:spPr>
          <a:xfrm>
            <a:off x="6132216" y="5343796"/>
            <a:ext cx="770445" cy="770399"/>
          </a:xfrm>
          <a:prstGeom prst="rect">
            <a:avLst/>
          </a:prstGeom>
          <a:noFill/>
          <a:ln>
            <a:noFill/>
          </a:ln>
        </p:spPr>
      </p:pic>
      <p:pic>
        <p:nvPicPr>
          <p:cNvPr id="270" name="Shape 270"/>
          <p:cNvPicPr preferRelativeResize="0"/>
          <p:nvPr/>
        </p:nvPicPr>
        <p:blipFill>
          <a:blip r:embed="rId5">
            <a:alphaModFix/>
          </a:blip>
          <a:stretch>
            <a:fillRect/>
          </a:stretch>
        </p:blipFill>
        <p:spPr>
          <a:xfrm>
            <a:off x="4409546" y="5493833"/>
            <a:ext cx="1437478" cy="392993"/>
          </a:xfrm>
          <a:prstGeom prst="rect">
            <a:avLst/>
          </a:prstGeom>
          <a:noFill/>
          <a:ln>
            <a:noFill/>
          </a:ln>
        </p:spPr>
      </p:pic>
      <p:pic>
        <p:nvPicPr>
          <p:cNvPr id="271" name="Shape 271"/>
          <p:cNvPicPr preferRelativeResize="0"/>
          <p:nvPr/>
        </p:nvPicPr>
        <p:blipFill>
          <a:blip r:embed="rId6">
            <a:alphaModFix/>
          </a:blip>
          <a:stretch>
            <a:fillRect/>
          </a:stretch>
        </p:blipFill>
        <p:spPr>
          <a:xfrm>
            <a:off x="721200" y="5384312"/>
            <a:ext cx="2776900" cy="709674"/>
          </a:xfrm>
          <a:prstGeom prst="rect">
            <a:avLst/>
          </a:prstGeom>
          <a:noFill/>
          <a:ln>
            <a:noFill/>
          </a:ln>
        </p:spPr>
      </p:pic>
      <p:sp>
        <p:nvSpPr>
          <p:cNvPr id="272" name="Shape 272"/>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273" name="Shape 273"/>
          <p:cNvPicPr preferRelativeResize="0"/>
          <p:nvPr/>
        </p:nvPicPr>
        <p:blipFill>
          <a:blip r:embed="rId7">
            <a:alphaModFix/>
          </a:blip>
          <a:stretch>
            <a:fillRect/>
          </a:stretch>
        </p:blipFill>
        <p:spPr>
          <a:xfrm>
            <a:off x="3006575" y="762627"/>
            <a:ext cx="3130975" cy="2012848"/>
          </a:xfrm>
          <a:prstGeom prst="rect">
            <a:avLst/>
          </a:prstGeom>
          <a:noFill/>
          <a:ln>
            <a:noFill/>
          </a:ln>
        </p:spPr>
      </p:pic>
      <p:cxnSp>
        <p:nvCxnSpPr>
          <p:cNvPr id="274" name="Shape 274"/>
          <p:cNvCxnSpPr/>
          <p:nvPr/>
        </p:nvCxnSpPr>
        <p:spPr>
          <a:xfrm>
            <a:off x="-26125" y="5103697"/>
            <a:ext cx="9266700" cy="0"/>
          </a:xfrm>
          <a:prstGeom prst="straightConnector1">
            <a:avLst/>
          </a:prstGeom>
          <a:noFill/>
          <a:ln cap="flat" w="19050">
            <a:solidFill>
              <a:srgbClr val="D9D9D9"/>
            </a:solidFill>
            <a:prstDash val="solid"/>
            <a:round/>
            <a:headEnd len="lg" w="lg" type="none"/>
            <a:tailEnd len="lg" w="lg" type="none"/>
          </a:ln>
        </p:spPr>
      </p:cxnSp>
      <p:sp>
        <p:nvSpPr>
          <p:cNvPr id="275" name="Shape 275"/>
          <p:cNvSpPr txBox="1"/>
          <p:nvPr/>
        </p:nvSpPr>
        <p:spPr>
          <a:xfrm>
            <a:off x="989450" y="3629533"/>
            <a:ext cx="7165200" cy="783299"/>
          </a:xfrm>
          <a:prstGeom prst="rect">
            <a:avLst/>
          </a:prstGeom>
          <a:noFill/>
          <a:ln>
            <a:noFill/>
          </a:ln>
        </p:spPr>
        <p:txBody>
          <a:bodyPr anchorCtr="0" anchor="t" bIns="91425" lIns="91425" rIns="91425" tIns="91425">
            <a:noAutofit/>
          </a:bodyPr>
          <a:lstStyle/>
          <a:p>
            <a:pPr lvl="0" rtl="0" algn="ctr">
              <a:lnSpc>
                <a:spcPct val="115000"/>
              </a:lnSpc>
              <a:spcBef>
                <a:spcPts val="0"/>
              </a:spcBef>
              <a:buClr>
                <a:schemeClr val="dk1"/>
              </a:buClr>
              <a:buSzPct val="78571"/>
              <a:buFont typeface="Arial"/>
              <a:buNone/>
            </a:pPr>
            <a:r>
              <a:rPr b="1" lang="en">
                <a:solidFill>
                  <a:srgbClr val="666666"/>
                </a:solidFill>
                <a:latin typeface="Open Sans"/>
                <a:ea typeface="Open Sans"/>
                <a:cs typeface="Open Sans"/>
                <a:sym typeface="Open Sans"/>
              </a:rPr>
              <a:t>A biosurveillance application that enables infectious disease analysts to monitor non-traditional information sources for infectious disease threats.</a:t>
            </a:r>
          </a:p>
          <a:p>
            <a:pPr algn="ctr">
              <a:lnSpc>
                <a:spcPct val="115000"/>
              </a:lnSpc>
              <a:spcBef>
                <a:spcPts val="0"/>
              </a:spcBef>
              <a:buNone/>
            </a:pPr>
            <a:r>
              <a:t/>
            </a:r>
            <a:endParaRPr b="1">
              <a:solidFill>
                <a:srgbClr val="666666"/>
              </a:solidFill>
              <a:latin typeface="Open Sans"/>
              <a:ea typeface="Open Sans"/>
              <a:cs typeface="Open Sans"/>
              <a:sym typeface="Open Sans"/>
            </a:endParaRPr>
          </a:p>
        </p:txBody>
      </p:sp>
      <p:sp>
        <p:nvSpPr>
          <p:cNvPr id="276" name="Shape 276"/>
          <p:cNvSpPr txBox="1"/>
          <p:nvPr/>
        </p:nvSpPr>
        <p:spPr>
          <a:xfrm>
            <a:off x="0" y="4490256"/>
            <a:ext cx="9144000" cy="393900"/>
          </a:xfrm>
          <a:prstGeom prst="rect">
            <a:avLst/>
          </a:prstGeom>
          <a:noFill/>
          <a:ln>
            <a:noFill/>
          </a:ln>
        </p:spPr>
        <p:txBody>
          <a:bodyPr anchorCtr="0" anchor="t" bIns="91425" lIns="91425" rIns="91425" tIns="91425">
            <a:noAutofit/>
          </a:bodyPr>
          <a:lstStyle/>
          <a:p>
            <a:pPr lvl="0" rtl="0" algn="ctr">
              <a:spcBef>
                <a:spcPts val="0"/>
              </a:spcBef>
              <a:buNone/>
            </a:pPr>
            <a:r>
              <a:rPr lang="en" sz="1000">
                <a:solidFill>
                  <a:srgbClr val="999999"/>
                </a:solidFill>
                <a:latin typeface="Open Sans"/>
                <a:ea typeface="Open Sans"/>
                <a:cs typeface="Open Sans"/>
                <a:sym typeface="Open Sans"/>
              </a:rPr>
              <a:t>Andrew G. Huff, PhD, MS; Zachary S. Gold; Amy M. Slagle, MEng; Nathaniel A. Breit; Russell S. Horton, MA, Jonathan K. Goley; Karissa A. Whiting</a:t>
            </a:r>
          </a:p>
        </p:txBody>
      </p:sp>
      <p:sp>
        <p:nvSpPr>
          <p:cNvPr id="277" name="Shape 277"/>
          <p:cNvSpPr txBox="1"/>
          <p:nvPr/>
        </p:nvSpPr>
        <p:spPr>
          <a:xfrm>
            <a:off x="2582975" y="6450266"/>
            <a:ext cx="3925799" cy="393900"/>
          </a:xfrm>
          <a:prstGeom prst="rect">
            <a:avLst/>
          </a:prstGeom>
          <a:noFill/>
          <a:ln>
            <a:noFill/>
          </a:ln>
        </p:spPr>
        <p:txBody>
          <a:bodyPr anchorCtr="0" anchor="t" bIns="91425" lIns="91425" rIns="91425" tIns="91425">
            <a:noAutofit/>
          </a:bodyPr>
          <a:lstStyle/>
          <a:p>
            <a:pPr lvl="0" rtl="0" algn="ctr">
              <a:spcBef>
                <a:spcPts val="0"/>
              </a:spcBef>
              <a:buNone/>
            </a:pPr>
            <a:r>
              <a:rPr lang="en" sz="1000">
                <a:solidFill>
                  <a:srgbClr val="999999"/>
                </a:solidFill>
                <a:latin typeface="Open Sans"/>
                <a:ea typeface="Open Sans"/>
                <a:cs typeface="Open Sans"/>
                <a:sym typeface="Open Sans"/>
              </a:rPr>
              <a:t>Presenter: Nathaniel Breit &lt;breit@ecohealthalliance.org&gt;</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81" name="Shape 281"/>
        <p:cNvGrpSpPr/>
        <p:nvPr/>
      </p:nvGrpSpPr>
      <p:grpSpPr>
        <a:xfrm>
          <a:off x="0" y="0"/>
          <a:ext cx="0" cy="0"/>
          <a:chOff x="0" y="0"/>
          <a:chExt cx="0" cy="0"/>
        </a:xfrm>
      </p:grpSpPr>
      <p:sp>
        <p:nvSpPr>
          <p:cNvPr id="282" name="Shape 282"/>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fld id="{00000000-1234-1234-1234-123412341234}" type="slidenum">
              <a:rPr lang="en"/>
              <a:t>‹#›</a:t>
            </a:fld>
          </a:p>
        </p:txBody>
      </p:sp>
      <p:cxnSp>
        <p:nvCxnSpPr>
          <p:cNvPr id="283" name="Shape 283"/>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284" name="Shape 284"/>
          <p:cNvSpPr/>
          <p:nvPr/>
        </p:nvSpPr>
        <p:spPr>
          <a:xfrm>
            <a:off x="493100" y="364425"/>
            <a:ext cx="2309400" cy="765899"/>
          </a:xfrm>
          <a:prstGeom prst="roundRect">
            <a:avLst>
              <a:gd fmla="val 16667" name="adj"/>
            </a:avLst>
          </a:prstGeom>
          <a:solidFill>
            <a:srgbClr val="F6303E"/>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285" name="Shape 285"/>
          <p:cNvSpPr txBox="1"/>
          <p:nvPr>
            <p:ph type="title"/>
          </p:nvPr>
        </p:nvSpPr>
        <p:spPr>
          <a:xfrm>
            <a:off x="609600" y="426525"/>
            <a:ext cx="2138100" cy="6633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1" lang="en" sz="3600">
                <a:solidFill>
                  <a:srgbClr val="FFFFFF"/>
                </a:solidFill>
                <a:latin typeface="Open Sans"/>
                <a:ea typeface="Open Sans"/>
                <a:cs typeface="Open Sans"/>
                <a:sym typeface="Open Sans"/>
              </a:rPr>
              <a:t>Problem</a:t>
            </a:r>
          </a:p>
        </p:txBody>
      </p:sp>
      <p:pic>
        <p:nvPicPr>
          <p:cNvPr id="286" name="Shape 286"/>
          <p:cNvPicPr preferRelativeResize="0"/>
          <p:nvPr/>
        </p:nvPicPr>
        <p:blipFill>
          <a:blip r:embed="rId3">
            <a:alphaModFix/>
          </a:blip>
          <a:stretch>
            <a:fillRect/>
          </a:stretch>
        </p:blipFill>
        <p:spPr>
          <a:xfrm>
            <a:off x="2319887" y="3798333"/>
            <a:ext cx="6372225" cy="590550"/>
          </a:xfrm>
          <a:prstGeom prst="rect">
            <a:avLst/>
          </a:prstGeom>
          <a:noFill/>
          <a:ln>
            <a:noFill/>
          </a:ln>
        </p:spPr>
      </p:pic>
      <p:pic>
        <p:nvPicPr>
          <p:cNvPr id="287" name="Shape 287"/>
          <p:cNvPicPr preferRelativeResize="0"/>
          <p:nvPr/>
        </p:nvPicPr>
        <p:blipFill>
          <a:blip r:embed="rId4">
            <a:alphaModFix/>
          </a:blip>
          <a:stretch>
            <a:fillRect/>
          </a:stretch>
        </p:blipFill>
        <p:spPr>
          <a:xfrm>
            <a:off x="636550" y="4825933"/>
            <a:ext cx="7562850" cy="1524000"/>
          </a:xfrm>
          <a:prstGeom prst="rect">
            <a:avLst/>
          </a:prstGeom>
          <a:noFill/>
          <a:ln>
            <a:noFill/>
          </a:ln>
        </p:spPr>
      </p:pic>
      <p:sp>
        <p:nvSpPr>
          <p:cNvPr id="288" name="Shape 288"/>
          <p:cNvSpPr txBox="1"/>
          <p:nvPr/>
        </p:nvSpPr>
        <p:spPr>
          <a:xfrm>
            <a:off x="172425" y="1971066"/>
            <a:ext cx="5238599" cy="1631099"/>
          </a:xfrm>
          <a:prstGeom prst="rect">
            <a:avLst/>
          </a:prstGeom>
          <a:noFill/>
          <a:ln>
            <a:noFill/>
          </a:ln>
        </p:spPr>
        <p:txBody>
          <a:bodyPr anchorCtr="0" anchor="t" bIns="91425" lIns="91425" rIns="91425" tIns="91425">
            <a:noAutofit/>
          </a:bodyPr>
          <a:lstStyle/>
          <a:p>
            <a:pPr>
              <a:spcBef>
                <a:spcPts val="0"/>
              </a:spcBef>
              <a:buNone/>
            </a:pPr>
            <a:r>
              <a:rPr lang="en" sz="1800">
                <a:latin typeface="Open Sans"/>
                <a:ea typeface="Open Sans"/>
                <a:cs typeface="Open Sans"/>
                <a:sym typeface="Open Sans"/>
              </a:rPr>
              <a:t>Medisys results for Ebola Hemorrhagic Fever:</a:t>
            </a:r>
          </a:p>
        </p:txBody>
      </p:sp>
      <p:sp>
        <p:nvSpPr>
          <p:cNvPr id="289" name="Shape 289"/>
          <p:cNvSpPr txBox="1"/>
          <p:nvPr/>
        </p:nvSpPr>
        <p:spPr>
          <a:xfrm>
            <a:off x="172425" y="3797700"/>
            <a:ext cx="4746300" cy="1631099"/>
          </a:xfrm>
          <a:prstGeom prst="rect">
            <a:avLst/>
          </a:prstGeom>
          <a:noFill/>
          <a:ln>
            <a:noFill/>
          </a:ln>
        </p:spPr>
        <p:txBody>
          <a:bodyPr anchorCtr="0" anchor="t" bIns="91425" lIns="91425" rIns="91425" tIns="91425">
            <a:noAutofit/>
          </a:bodyPr>
          <a:lstStyle/>
          <a:p>
            <a:pPr lvl="0" rtl="0">
              <a:spcBef>
                <a:spcPts val="0"/>
              </a:spcBef>
              <a:buNone/>
            </a:pPr>
            <a:r>
              <a:rPr lang="en" sz="1800">
                <a:latin typeface="Open Sans"/>
                <a:ea typeface="Open Sans"/>
                <a:cs typeface="Open Sans"/>
                <a:sym typeface="Open Sans"/>
              </a:rPr>
              <a:t>HealthMap alerts:</a:t>
            </a:r>
          </a:p>
        </p:txBody>
      </p:sp>
      <p:pic>
        <p:nvPicPr>
          <p:cNvPr id="290" name="Shape 290"/>
          <p:cNvPicPr preferRelativeResize="0"/>
          <p:nvPr/>
        </p:nvPicPr>
        <p:blipFill>
          <a:blip r:embed="rId5">
            <a:alphaModFix/>
          </a:blip>
          <a:stretch>
            <a:fillRect/>
          </a:stretch>
        </p:blipFill>
        <p:spPr>
          <a:xfrm>
            <a:off x="5261950" y="993900"/>
            <a:ext cx="2861900" cy="2103325"/>
          </a:xfrm>
          <a:prstGeom prst="rect">
            <a:avLst/>
          </a:prstGeom>
          <a:noFill/>
          <a:ln>
            <a:noFill/>
          </a:ln>
        </p:spPr>
      </p:pic>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94" name="Shape 294"/>
        <p:cNvGrpSpPr/>
        <p:nvPr/>
      </p:nvGrpSpPr>
      <p:grpSpPr>
        <a:xfrm>
          <a:off x="0" y="0"/>
          <a:ext cx="0" cy="0"/>
          <a:chOff x="0" y="0"/>
          <a:chExt cx="0" cy="0"/>
        </a:xfrm>
      </p:grpSpPr>
      <p:sp>
        <p:nvSpPr>
          <p:cNvPr id="295" name="Shape 295"/>
          <p:cNvSpPr txBox="1"/>
          <p:nvPr>
            <p:ph idx="1" type="body"/>
          </p:nvPr>
        </p:nvSpPr>
        <p:spPr>
          <a:xfrm>
            <a:off x="457200" y="1440466"/>
            <a:ext cx="8229600" cy="807599"/>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1" baseline="0" i="0" lang="en" sz="3000" u="none" cap="none" strike="noStrike">
                <a:solidFill>
                  <a:schemeClr val="dk1"/>
                </a:solidFill>
                <a:latin typeface="Open Sans"/>
                <a:ea typeface="Open Sans"/>
                <a:cs typeface="Open Sans"/>
                <a:sym typeface="Open Sans"/>
              </a:rPr>
              <a:t>Near-real-time outbreak investigation</a:t>
            </a:r>
          </a:p>
        </p:txBody>
      </p:sp>
      <p:sp>
        <p:nvSpPr>
          <p:cNvPr id="296" name="Shape 296"/>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fld id="{00000000-1234-1234-1234-123412341234}" type="slidenum">
              <a:rPr lang="en"/>
              <a:t>‹#›</a:t>
            </a:fld>
          </a:p>
        </p:txBody>
      </p:sp>
      <p:cxnSp>
        <p:nvCxnSpPr>
          <p:cNvPr id="297" name="Shape 297"/>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298" name="Shape 298"/>
          <p:cNvSpPr/>
          <p:nvPr/>
        </p:nvSpPr>
        <p:spPr>
          <a:xfrm>
            <a:off x="493100" y="314500"/>
            <a:ext cx="3414000" cy="865500"/>
          </a:xfrm>
          <a:prstGeom prst="roundRect">
            <a:avLst>
              <a:gd fmla="val 16667" name="adj"/>
            </a:avLst>
          </a:prstGeom>
          <a:solidFill>
            <a:srgbClr val="43AF4E"/>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299" name="Shape 299"/>
          <p:cNvSpPr txBox="1"/>
          <p:nvPr>
            <p:ph type="title"/>
          </p:nvPr>
        </p:nvSpPr>
        <p:spPr>
          <a:xfrm>
            <a:off x="609600" y="460275"/>
            <a:ext cx="4171200" cy="6294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1" lang="en" sz="3600">
                <a:solidFill>
                  <a:srgbClr val="FFFFFF"/>
                </a:solidFill>
                <a:latin typeface="Open Sans"/>
                <a:ea typeface="Open Sans"/>
                <a:cs typeface="Open Sans"/>
                <a:sym typeface="Open Sans"/>
              </a:rPr>
              <a:t>Project Goals</a:t>
            </a:r>
          </a:p>
        </p:txBody>
      </p:sp>
      <p:sp>
        <p:nvSpPr>
          <p:cNvPr id="300" name="Shape 300"/>
          <p:cNvSpPr/>
          <p:nvPr/>
        </p:nvSpPr>
        <p:spPr>
          <a:xfrm rot="5400000">
            <a:off x="4236050" y="3518616"/>
            <a:ext cx="931200" cy="1589099"/>
          </a:xfrm>
          <a:prstGeom prst="upArrow">
            <a:avLst>
              <a:gd fmla="val 50000" name="adj1"/>
              <a:gd fmla="val 50000" name="adj2"/>
            </a:avLst>
          </a:prstGeom>
          <a:solidFill>
            <a:srgbClr val="D9EAD3"/>
          </a:solidFill>
          <a:ln cap="flat" w="19050">
            <a:solidFill>
              <a:schemeClr val="dk2"/>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01" name="Shape 301"/>
          <p:cNvSpPr txBox="1"/>
          <p:nvPr/>
        </p:nvSpPr>
        <p:spPr>
          <a:xfrm>
            <a:off x="5666700" y="3307066"/>
            <a:ext cx="2890200" cy="1234500"/>
          </a:xfrm>
          <a:prstGeom prst="rect">
            <a:avLst/>
          </a:prstGeom>
          <a:noFill/>
          <a:ln>
            <a:noFill/>
          </a:ln>
        </p:spPr>
        <p:txBody>
          <a:bodyPr anchorCtr="0" anchor="t" bIns="91425" lIns="91425" rIns="91425" tIns="91425">
            <a:noAutofit/>
          </a:bodyPr>
          <a:lstStyle/>
          <a:p>
            <a:pPr rtl="0" algn="ctr">
              <a:spcBef>
                <a:spcPts val="0"/>
              </a:spcBef>
              <a:buNone/>
            </a:pPr>
            <a:r>
              <a:rPr b="1" lang="en" sz="3000">
                <a:solidFill>
                  <a:srgbClr val="43AF4E"/>
                </a:solidFill>
                <a:latin typeface="Open Sans"/>
                <a:ea typeface="Open Sans"/>
                <a:cs typeface="Open Sans"/>
                <a:sym typeface="Open Sans"/>
              </a:rPr>
              <a:t>Where?</a:t>
            </a:r>
          </a:p>
          <a:p>
            <a:pPr rtl="0" algn="ctr">
              <a:spcBef>
                <a:spcPts val="0"/>
              </a:spcBef>
              <a:buNone/>
            </a:pPr>
            <a:r>
              <a:rPr b="1" lang="en" sz="3000">
                <a:solidFill>
                  <a:srgbClr val="43AF4E"/>
                </a:solidFill>
                <a:latin typeface="Open Sans"/>
                <a:ea typeface="Open Sans"/>
                <a:cs typeface="Open Sans"/>
                <a:sym typeface="Open Sans"/>
              </a:rPr>
              <a:t>When?</a:t>
            </a:r>
          </a:p>
          <a:p>
            <a:pPr algn="ctr">
              <a:spcBef>
                <a:spcPts val="0"/>
              </a:spcBef>
              <a:buNone/>
            </a:pPr>
            <a:r>
              <a:rPr b="1" lang="en" sz="3000">
                <a:solidFill>
                  <a:srgbClr val="43AF4E"/>
                </a:solidFill>
                <a:latin typeface="Open Sans"/>
                <a:ea typeface="Open Sans"/>
                <a:cs typeface="Open Sans"/>
                <a:sym typeface="Open Sans"/>
              </a:rPr>
              <a:t>How?</a:t>
            </a:r>
          </a:p>
        </p:txBody>
      </p:sp>
      <p:pic>
        <p:nvPicPr>
          <p:cNvPr id="302" name="Shape 302"/>
          <p:cNvPicPr preferRelativeResize="0"/>
          <p:nvPr/>
        </p:nvPicPr>
        <p:blipFill>
          <a:blip r:embed="rId3">
            <a:alphaModFix/>
          </a:blip>
          <a:stretch>
            <a:fillRect/>
          </a:stretch>
        </p:blipFill>
        <p:spPr>
          <a:xfrm>
            <a:off x="1527674" y="5562294"/>
            <a:ext cx="548700" cy="750748"/>
          </a:xfrm>
          <a:prstGeom prst="rect">
            <a:avLst/>
          </a:prstGeom>
          <a:noFill/>
          <a:ln>
            <a:noFill/>
          </a:ln>
        </p:spPr>
      </p:pic>
      <p:sp>
        <p:nvSpPr>
          <p:cNvPr id="303" name="Shape 303"/>
          <p:cNvSpPr txBox="1"/>
          <p:nvPr/>
        </p:nvSpPr>
        <p:spPr>
          <a:xfrm>
            <a:off x="639150" y="5036826"/>
            <a:ext cx="2428200" cy="482699"/>
          </a:xfrm>
          <a:prstGeom prst="rect">
            <a:avLst/>
          </a:prstGeom>
          <a:noFill/>
          <a:ln>
            <a:noFill/>
          </a:ln>
        </p:spPr>
        <p:txBody>
          <a:bodyPr anchorCtr="0" anchor="t" bIns="91425" lIns="91425" rIns="91425" tIns="91425">
            <a:noAutofit/>
          </a:bodyPr>
          <a:lstStyle/>
          <a:p>
            <a:pPr algn="ctr">
              <a:spcBef>
                <a:spcPts val="0"/>
              </a:spcBef>
              <a:buNone/>
            </a:pPr>
            <a:r>
              <a:rPr b="1" lang="en">
                <a:latin typeface="Open Sans"/>
                <a:ea typeface="Open Sans"/>
                <a:cs typeface="Open Sans"/>
                <a:sym typeface="Open Sans"/>
              </a:rPr>
              <a:t>International news</a:t>
            </a:r>
          </a:p>
        </p:txBody>
      </p:sp>
      <p:grpSp>
        <p:nvGrpSpPr>
          <p:cNvPr id="304" name="Shape 304"/>
          <p:cNvGrpSpPr/>
          <p:nvPr/>
        </p:nvGrpSpPr>
        <p:grpSpPr>
          <a:xfrm>
            <a:off x="746374" y="2675722"/>
            <a:ext cx="2269904" cy="548700"/>
            <a:chOff x="746374" y="1974775"/>
            <a:chExt cx="2269904" cy="548700"/>
          </a:xfrm>
        </p:grpSpPr>
        <p:pic>
          <p:nvPicPr>
            <p:cNvPr id="305" name="Shape 305"/>
            <p:cNvPicPr preferRelativeResize="0"/>
            <p:nvPr/>
          </p:nvPicPr>
          <p:blipFill rotWithShape="1">
            <a:blip r:embed="rId4">
              <a:alphaModFix/>
            </a:blip>
            <a:srcRect b="0" l="0" r="0" t="0"/>
            <a:stretch/>
          </p:blipFill>
          <p:spPr>
            <a:xfrm>
              <a:off x="1578820" y="2052324"/>
              <a:ext cx="1437458" cy="393599"/>
            </a:xfrm>
            <a:prstGeom prst="rect">
              <a:avLst/>
            </a:prstGeom>
            <a:noFill/>
            <a:ln>
              <a:noFill/>
            </a:ln>
          </p:spPr>
        </p:pic>
        <p:pic>
          <p:nvPicPr>
            <p:cNvPr id="306" name="Shape 306"/>
            <p:cNvPicPr preferRelativeResize="0"/>
            <p:nvPr/>
          </p:nvPicPr>
          <p:blipFill>
            <a:blip r:embed="rId5">
              <a:alphaModFix/>
            </a:blip>
            <a:stretch>
              <a:fillRect/>
            </a:stretch>
          </p:blipFill>
          <p:spPr>
            <a:xfrm>
              <a:off x="746374" y="1974775"/>
              <a:ext cx="548700" cy="548700"/>
            </a:xfrm>
            <a:prstGeom prst="rect">
              <a:avLst/>
            </a:prstGeom>
            <a:noFill/>
            <a:ln>
              <a:noFill/>
            </a:ln>
          </p:spPr>
        </p:pic>
      </p:grpSp>
      <p:grpSp>
        <p:nvGrpSpPr>
          <p:cNvPr id="307" name="Shape 307"/>
          <p:cNvGrpSpPr/>
          <p:nvPr/>
        </p:nvGrpSpPr>
        <p:grpSpPr>
          <a:xfrm>
            <a:off x="996550" y="3597858"/>
            <a:ext cx="1713399" cy="1199363"/>
            <a:chOff x="996550" y="2727100"/>
            <a:chExt cx="1713399" cy="899545"/>
          </a:xfrm>
        </p:grpSpPr>
        <p:sp>
          <p:nvSpPr>
            <p:cNvPr id="308" name="Shape 308"/>
            <p:cNvSpPr txBox="1"/>
            <p:nvPr/>
          </p:nvSpPr>
          <p:spPr>
            <a:xfrm>
              <a:off x="1202756" y="2727100"/>
              <a:ext cx="1326600" cy="337799"/>
            </a:xfrm>
            <a:prstGeom prst="rect">
              <a:avLst/>
            </a:prstGeom>
            <a:noFill/>
            <a:ln>
              <a:noFill/>
            </a:ln>
          </p:spPr>
          <p:txBody>
            <a:bodyPr anchorCtr="0" anchor="t" bIns="91425" lIns="91425" rIns="91425" tIns="91425">
              <a:noAutofit/>
            </a:bodyPr>
            <a:lstStyle/>
            <a:p>
              <a:pPr lvl="0" rtl="0" algn="ctr">
                <a:spcBef>
                  <a:spcPts val="0"/>
                </a:spcBef>
                <a:buNone/>
              </a:pPr>
              <a:r>
                <a:rPr b="1" lang="en">
                  <a:latin typeface="Open Sans"/>
                  <a:ea typeface="Open Sans"/>
                  <a:cs typeface="Open Sans"/>
                  <a:sym typeface="Open Sans"/>
                </a:rPr>
                <a:t>Local news</a:t>
              </a:r>
            </a:p>
          </p:txBody>
        </p:sp>
        <p:grpSp>
          <p:nvGrpSpPr>
            <p:cNvPr id="309" name="Shape 309"/>
            <p:cNvGrpSpPr/>
            <p:nvPr/>
          </p:nvGrpSpPr>
          <p:grpSpPr>
            <a:xfrm>
              <a:off x="996550" y="3196629"/>
              <a:ext cx="1713399" cy="430016"/>
              <a:chOff x="1175425" y="3406091"/>
              <a:chExt cx="1713399" cy="430016"/>
            </a:xfrm>
          </p:grpSpPr>
          <p:pic>
            <p:nvPicPr>
              <p:cNvPr id="310" name="Shape 310"/>
              <p:cNvPicPr preferRelativeResize="0"/>
              <p:nvPr/>
            </p:nvPicPr>
            <p:blipFill>
              <a:blip r:embed="rId6">
                <a:alphaModFix/>
              </a:blip>
              <a:stretch>
                <a:fillRect/>
              </a:stretch>
            </p:blipFill>
            <p:spPr>
              <a:xfrm>
                <a:off x="1175425" y="3406091"/>
                <a:ext cx="488399" cy="430016"/>
              </a:xfrm>
              <a:prstGeom prst="rect">
                <a:avLst/>
              </a:prstGeom>
              <a:noFill/>
              <a:ln>
                <a:noFill/>
              </a:ln>
            </p:spPr>
          </p:pic>
          <p:pic>
            <p:nvPicPr>
              <p:cNvPr id="311" name="Shape 311"/>
              <p:cNvPicPr preferRelativeResize="0"/>
              <p:nvPr/>
            </p:nvPicPr>
            <p:blipFill>
              <a:blip r:embed="rId7">
                <a:alphaModFix/>
              </a:blip>
              <a:stretch>
                <a:fillRect/>
              </a:stretch>
            </p:blipFill>
            <p:spPr>
              <a:xfrm>
                <a:off x="1816825" y="3406100"/>
                <a:ext cx="1071999" cy="430000"/>
              </a:xfrm>
              <a:prstGeom prst="rect">
                <a:avLst/>
              </a:prstGeom>
              <a:noFill/>
              <a:ln>
                <a:noFill/>
              </a:ln>
            </p:spPr>
          </p:pic>
        </p:grpSp>
      </p:gr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 name="Shape 53"/>
        <p:cNvGrpSpPr/>
        <p:nvPr/>
      </p:nvGrpSpPr>
      <p:grpSpPr>
        <a:xfrm>
          <a:off x="0" y="0"/>
          <a:ext cx="0" cy="0"/>
          <a:chOff x="0" y="0"/>
          <a:chExt cx="0" cy="0"/>
        </a:xfrm>
      </p:grpSpPr>
      <p:sp>
        <p:nvSpPr>
          <p:cNvPr id="54" name="Shape 54"/>
          <p:cNvSpPr txBox="1"/>
          <p:nvPr>
            <p:ph idx="1" type="body"/>
          </p:nvPr>
        </p:nvSpPr>
        <p:spPr>
          <a:xfrm>
            <a:off x="685800" y="1143000"/>
            <a:ext cx="7876499" cy="2829000"/>
          </a:xfrm>
          <a:prstGeom prst="rect">
            <a:avLst/>
          </a:prstGeom>
          <a:noFill/>
          <a:ln>
            <a:noFill/>
          </a:ln>
        </p:spPr>
        <p:txBody>
          <a:bodyPr anchorCtr="0" anchor="t" bIns="45700" lIns="91425" rIns="91425" tIns="45700">
            <a:noAutofit/>
          </a:bodyPr>
          <a:lstStyle/>
          <a:p>
            <a:pPr lvl="0" rtl="0">
              <a:lnSpc>
                <a:spcPct val="115000"/>
              </a:lnSpc>
              <a:spcBef>
                <a:spcPts val="0"/>
              </a:spcBef>
              <a:spcAft>
                <a:spcPts val="1000"/>
              </a:spcAft>
              <a:buNone/>
            </a:pPr>
            <a:r>
              <a:rPr lang="en" sz="2600">
                <a:solidFill>
                  <a:srgbClr val="434343"/>
                </a:solidFill>
                <a:latin typeface="Open Sans"/>
                <a:ea typeface="Open Sans"/>
                <a:cs typeface="Open Sans"/>
                <a:sym typeface="Open Sans"/>
              </a:rPr>
              <a:t>EcoHealth Alliance leads cutting-edge research into the critical connections between human and wildlife health and delicate ecosystems. With this science we develop solutions that promote conservation and prevent pandemics.</a:t>
            </a:r>
          </a:p>
          <a:p>
            <a:pPr indent="0" lvl="0" marL="457200" marR="0" rtl="0" algn="l">
              <a:lnSpc>
                <a:spcPct val="80000"/>
              </a:lnSpc>
              <a:spcBef>
                <a:spcPts val="2400"/>
              </a:spcBef>
              <a:spcAft>
                <a:spcPts val="1200"/>
              </a:spcAft>
              <a:buNone/>
            </a:pPr>
            <a:r>
              <a:t/>
            </a:r>
            <a:endParaRPr b="0" baseline="0" i="0" sz="1400" u="none" cap="none" strike="noStrike">
              <a:solidFill>
                <a:schemeClr val="dk1"/>
              </a:solidFill>
              <a:latin typeface="Open Sans"/>
              <a:ea typeface="Open Sans"/>
              <a:cs typeface="Open Sans"/>
              <a:sym typeface="Open Sans"/>
            </a:endParaRPr>
          </a:p>
        </p:txBody>
      </p:sp>
      <p:sp>
        <p:nvSpPr>
          <p:cNvPr id="55" name="Shape 55"/>
          <p:cNvSpPr txBox="1"/>
          <p:nvPr/>
        </p:nvSpPr>
        <p:spPr>
          <a:xfrm>
            <a:off x="457200" y="460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Our Mission</a:t>
            </a:r>
          </a:p>
        </p:txBody>
      </p:sp>
      <p:pic>
        <p:nvPicPr>
          <p:cNvPr id="56" name="Shape 56"/>
          <p:cNvPicPr preferRelativeResize="0"/>
          <p:nvPr/>
        </p:nvPicPr>
        <p:blipFill>
          <a:blip r:embed="rId3">
            <a:alphaModFix/>
          </a:blip>
          <a:stretch>
            <a:fillRect/>
          </a:stretch>
        </p:blipFill>
        <p:spPr>
          <a:xfrm>
            <a:off x="2635300" y="4320300"/>
            <a:ext cx="3260531" cy="2180226"/>
          </a:xfrm>
          <a:prstGeom prst="rect">
            <a:avLst/>
          </a:prstGeom>
          <a:noFill/>
          <a:ln>
            <a:noFill/>
          </a:ln>
        </p:spPr>
      </p:pic>
      <p:pic>
        <p:nvPicPr>
          <p:cNvPr id="57" name="Shape 57"/>
          <p:cNvPicPr preferRelativeResize="0"/>
          <p:nvPr/>
        </p:nvPicPr>
        <p:blipFill>
          <a:blip r:embed="rId4">
            <a:alphaModFix/>
          </a:blip>
          <a:stretch>
            <a:fillRect/>
          </a:stretch>
        </p:blipFill>
        <p:spPr>
          <a:xfrm>
            <a:off x="0" y="4320300"/>
            <a:ext cx="2907002" cy="2180223"/>
          </a:xfrm>
          <a:prstGeom prst="rect">
            <a:avLst/>
          </a:prstGeom>
          <a:noFill/>
          <a:ln>
            <a:noFill/>
          </a:ln>
        </p:spPr>
      </p:pic>
      <p:pic>
        <p:nvPicPr>
          <p:cNvPr id="58" name="Shape 58"/>
          <p:cNvPicPr preferRelativeResize="0"/>
          <p:nvPr/>
        </p:nvPicPr>
        <p:blipFill>
          <a:blip r:embed="rId5">
            <a:alphaModFix/>
          </a:blip>
          <a:stretch>
            <a:fillRect/>
          </a:stretch>
        </p:blipFill>
        <p:spPr>
          <a:xfrm>
            <a:off x="5891825" y="4320300"/>
            <a:ext cx="3382008" cy="2180224"/>
          </a:xfrm>
          <a:prstGeom prst="rect">
            <a:avLst/>
          </a:prstGeom>
          <a:noFill/>
          <a:ln>
            <a:noFill/>
          </a:ln>
        </p:spPr>
      </p:pic>
    </p:spTree>
  </p:cSld>
  <p:clrMapOvr>
    <a:masterClrMapping/>
  </p:clrMapOvr>
  <p:transition>
    <p:fad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15" name="Shape 315"/>
        <p:cNvGrpSpPr/>
        <p:nvPr/>
      </p:nvGrpSpPr>
      <p:grpSpPr>
        <a:xfrm>
          <a:off x="0" y="0"/>
          <a:ext cx="0" cy="0"/>
          <a:chOff x="0" y="0"/>
          <a:chExt cx="0" cy="0"/>
        </a:xfrm>
      </p:grpSpPr>
      <p:sp>
        <p:nvSpPr>
          <p:cNvPr id="316" name="Shape 316"/>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cxnSp>
        <p:nvCxnSpPr>
          <p:cNvPr id="317" name="Shape 317"/>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318" name="Shape 318"/>
          <p:cNvSpPr/>
          <p:nvPr/>
        </p:nvSpPr>
        <p:spPr>
          <a:xfrm>
            <a:off x="493100" y="319325"/>
            <a:ext cx="5381399" cy="855899"/>
          </a:xfrm>
          <a:prstGeom prst="roundRect">
            <a:avLst>
              <a:gd fmla="val 16667" name="adj"/>
            </a:avLst>
          </a:prstGeom>
          <a:solidFill>
            <a:srgbClr val="0AA5B5"/>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19" name="Shape 319"/>
          <p:cNvSpPr txBox="1"/>
          <p:nvPr>
            <p:ph type="title"/>
          </p:nvPr>
        </p:nvSpPr>
        <p:spPr>
          <a:xfrm>
            <a:off x="609600" y="465902"/>
            <a:ext cx="5291400" cy="640799"/>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Diagnostic Dashboard</a:t>
            </a:r>
          </a:p>
        </p:txBody>
      </p:sp>
      <p:sp>
        <p:nvSpPr>
          <p:cNvPr id="320" name="Shape 320"/>
          <p:cNvSpPr txBox="1"/>
          <p:nvPr>
            <p:ph idx="1" type="body"/>
          </p:nvPr>
        </p:nvSpPr>
        <p:spPr>
          <a:xfrm>
            <a:off x="1717650" y="1899527"/>
            <a:ext cx="5799600" cy="32940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Font typeface="Arial"/>
              <a:buNone/>
            </a:pPr>
            <a:r>
              <a:t/>
            </a:r>
            <a:endParaRPr/>
          </a:p>
        </p:txBody>
      </p:sp>
      <p:pic>
        <p:nvPicPr>
          <p:cNvPr id="321" name="Shape 321"/>
          <p:cNvPicPr preferRelativeResize="0"/>
          <p:nvPr/>
        </p:nvPicPr>
        <p:blipFill>
          <a:blip r:embed="rId3">
            <a:alphaModFix/>
          </a:blip>
          <a:stretch>
            <a:fillRect/>
          </a:stretch>
        </p:blipFill>
        <p:spPr>
          <a:xfrm>
            <a:off x="956899" y="1502445"/>
            <a:ext cx="7230200" cy="4288849"/>
          </a:xfrm>
          <a:prstGeom prst="rect">
            <a:avLst/>
          </a:prstGeom>
          <a:noFill/>
          <a:ln>
            <a:noFill/>
          </a:ln>
        </p:spPr>
      </p:pic>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25" name="Shape 325"/>
        <p:cNvGrpSpPr/>
        <p:nvPr/>
      </p:nvGrpSpPr>
      <p:grpSpPr>
        <a:xfrm>
          <a:off x="0" y="0"/>
          <a:ext cx="0" cy="0"/>
          <a:chOff x="0" y="0"/>
          <a:chExt cx="0" cy="0"/>
        </a:xfrm>
      </p:grpSpPr>
      <p:sp>
        <p:nvSpPr>
          <p:cNvPr id="326" name="Shape 326"/>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cxnSp>
        <p:nvCxnSpPr>
          <p:cNvPr id="327" name="Shape 327"/>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328" name="Shape 328"/>
          <p:cNvSpPr/>
          <p:nvPr/>
        </p:nvSpPr>
        <p:spPr>
          <a:xfrm>
            <a:off x="493100" y="342650"/>
            <a:ext cx="2094299" cy="809400"/>
          </a:xfrm>
          <a:prstGeom prst="roundRect">
            <a:avLst>
              <a:gd fmla="val 16667" name="adj"/>
            </a:avLst>
          </a:prstGeom>
          <a:solidFill>
            <a:srgbClr val="0AA5B5"/>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29" name="Shape 329"/>
          <p:cNvSpPr txBox="1"/>
          <p:nvPr>
            <p:ph type="title"/>
          </p:nvPr>
        </p:nvSpPr>
        <p:spPr>
          <a:xfrm>
            <a:off x="680174" y="-53600"/>
            <a:ext cx="1758900" cy="1143299"/>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Search</a:t>
            </a:r>
          </a:p>
        </p:txBody>
      </p:sp>
      <p:pic>
        <p:nvPicPr>
          <p:cNvPr id="330" name="Shape 330"/>
          <p:cNvPicPr preferRelativeResize="0"/>
          <p:nvPr/>
        </p:nvPicPr>
        <p:blipFill>
          <a:blip r:embed="rId3">
            <a:alphaModFix/>
          </a:blip>
          <a:stretch>
            <a:fillRect/>
          </a:stretch>
        </p:blipFill>
        <p:spPr>
          <a:xfrm>
            <a:off x="574950" y="2058288"/>
            <a:ext cx="3918850" cy="3422190"/>
          </a:xfrm>
          <a:prstGeom prst="rect">
            <a:avLst/>
          </a:prstGeom>
          <a:noFill/>
          <a:ln>
            <a:noFill/>
          </a:ln>
        </p:spPr>
      </p:pic>
      <p:pic>
        <p:nvPicPr>
          <p:cNvPr id="331" name="Shape 331"/>
          <p:cNvPicPr preferRelativeResize="0"/>
          <p:nvPr/>
        </p:nvPicPr>
        <p:blipFill>
          <a:blip r:embed="rId4">
            <a:alphaModFix/>
          </a:blip>
          <a:stretch>
            <a:fillRect/>
          </a:stretch>
        </p:blipFill>
        <p:spPr>
          <a:xfrm>
            <a:off x="4959925" y="2064843"/>
            <a:ext cx="3575450" cy="3422216"/>
          </a:xfrm>
          <a:prstGeom prst="rect">
            <a:avLst/>
          </a:prstGeom>
          <a:noFill/>
          <a:ln>
            <a:noFill/>
          </a:ln>
        </p:spPr>
      </p:pic>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35" name="Shape 335"/>
        <p:cNvGrpSpPr/>
        <p:nvPr/>
      </p:nvGrpSpPr>
      <p:grpSpPr>
        <a:xfrm>
          <a:off x="0" y="0"/>
          <a:ext cx="0" cy="0"/>
          <a:chOff x="0" y="0"/>
          <a:chExt cx="0" cy="0"/>
        </a:xfrm>
      </p:grpSpPr>
      <p:sp>
        <p:nvSpPr>
          <p:cNvPr id="336" name="Shape 336"/>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graphicFrame>
        <p:nvGraphicFramePr>
          <p:cNvPr id="337" name="Shape 337"/>
          <p:cNvGraphicFramePr/>
          <p:nvPr/>
        </p:nvGraphicFramePr>
        <p:xfrm>
          <a:off x="2708625" y="1343008"/>
          <a:ext cx="3000000" cy="3000000"/>
        </p:xfrm>
        <a:graphic>
          <a:graphicData uri="http://schemas.openxmlformats.org/drawingml/2006/table">
            <a:tbl>
              <a:tblPr>
                <a:noFill/>
                <a:tableStyleId>{72F13339-6F79-4DB2-A227-EAFBA3FDEBEB}</a:tableStyleId>
              </a:tblPr>
              <a:tblGrid>
                <a:gridCol w="2464875"/>
                <a:gridCol w="3775475"/>
              </a:tblGrid>
              <a:tr h="492100">
                <a:tc>
                  <a:txBody>
                    <a:bodyPr>
                      <a:noAutofit/>
                    </a:bodyPr>
                    <a:lstStyle/>
                    <a:p>
                      <a:pPr lvl="0" rtl="0">
                        <a:spcBef>
                          <a:spcPts val="0"/>
                        </a:spcBef>
                        <a:buNone/>
                      </a:pPr>
                      <a:r>
                        <a:rPr b="1" lang="en" sz="1600">
                          <a:latin typeface="Open Sans"/>
                          <a:ea typeface="Open Sans"/>
                          <a:cs typeface="Open Sans"/>
                          <a:sym typeface="Open Sans"/>
                        </a:rPr>
                        <a:t>Ontology</a:t>
                      </a:r>
                    </a:p>
                  </a:txBody>
                  <a:tcPr marT="84675" marB="84675" marR="63500" marL="635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solidFill>
                      <a:srgbClr val="43AF4E">
                        <a:alpha val="17690"/>
                      </a:srgbClr>
                    </a:solidFill>
                  </a:tcPr>
                </a:tc>
                <a:tc>
                  <a:txBody>
                    <a:bodyPr>
                      <a:noAutofit/>
                    </a:bodyPr>
                    <a:lstStyle/>
                    <a:p>
                      <a:pPr lvl="0" rtl="0">
                        <a:spcBef>
                          <a:spcPts val="0"/>
                        </a:spcBef>
                        <a:buNone/>
                      </a:pPr>
                      <a:r>
                        <a:rPr b="1" lang="en" sz="1600">
                          <a:latin typeface="Open Sans"/>
                          <a:ea typeface="Open Sans"/>
                          <a:cs typeface="Open Sans"/>
                          <a:sym typeface="Open Sans"/>
                        </a:rPr>
                        <a:t>Contents</a:t>
                      </a:r>
                    </a:p>
                  </a:txBody>
                  <a:tcPr marT="84675" marB="84675" marR="63500" marL="635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solidFill>
                      <a:srgbClr val="43AF4E">
                        <a:alpha val="17690"/>
                      </a:srgbClr>
                    </a:solidFill>
                  </a:tcPr>
                </a:tc>
              </a:tr>
              <a:tr h="804975">
                <a:tc>
                  <a:txBody>
                    <a:bodyPr>
                      <a:noAutofit/>
                    </a:bodyPr>
                    <a:lstStyle/>
                    <a:p>
                      <a:pPr lvl="0" rtl="0">
                        <a:spcBef>
                          <a:spcPts val="0"/>
                        </a:spcBef>
                        <a:buNone/>
                      </a:pPr>
                      <a:r>
                        <a:rPr lang="en" sz="1300">
                          <a:solidFill>
                            <a:srgbClr val="434343"/>
                          </a:solidFill>
                          <a:latin typeface="Open Sans"/>
                          <a:ea typeface="Open Sans"/>
                          <a:cs typeface="Open Sans"/>
                          <a:sym typeface="Open Sans"/>
                        </a:rPr>
                        <a:t>The Disease Ontology</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c>
                  <a:txBody>
                    <a:bodyPr>
                      <a:noAutofit/>
                    </a:bodyPr>
                    <a:lstStyle/>
                    <a:p>
                      <a:pPr lvl="0" rtl="0">
                        <a:spcBef>
                          <a:spcPts val="0"/>
                        </a:spcBef>
                        <a:buNone/>
                      </a:pPr>
                      <a:r>
                        <a:rPr lang="en" sz="1300">
                          <a:solidFill>
                            <a:srgbClr val="434343"/>
                          </a:solidFill>
                          <a:latin typeface="Open Sans"/>
                          <a:ea typeface="Open Sans"/>
                          <a:cs typeface="Open Sans"/>
                          <a:sym typeface="Open Sans"/>
                        </a:rPr>
                        <a:t>Human disease related terms, phenotypic characteristics, medical vocabulary disease concepts</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r>
              <a:tr h="519575">
                <a:tc>
                  <a:txBody>
                    <a:bodyPr>
                      <a:noAutofit/>
                    </a:bodyPr>
                    <a:lstStyle/>
                    <a:p>
                      <a:pPr lvl="0" rtl="0">
                        <a:spcBef>
                          <a:spcPts val="0"/>
                        </a:spcBef>
                        <a:buNone/>
                      </a:pPr>
                      <a:r>
                        <a:rPr lang="en" sz="1300">
                          <a:solidFill>
                            <a:srgbClr val="434343"/>
                          </a:solidFill>
                          <a:latin typeface="Open Sans"/>
                          <a:ea typeface="Open Sans"/>
                          <a:cs typeface="Open Sans"/>
                          <a:sym typeface="Open Sans"/>
                        </a:rPr>
                        <a:t>Wordnet</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c>
                  <a:txBody>
                    <a:bodyPr>
                      <a:noAutofit/>
                    </a:bodyPr>
                    <a:lstStyle/>
                    <a:p>
                      <a:pPr lvl="0" rtl="0">
                        <a:spcBef>
                          <a:spcPts val="0"/>
                        </a:spcBef>
                        <a:buNone/>
                      </a:pPr>
                      <a:r>
                        <a:rPr lang="en" sz="1300">
                          <a:solidFill>
                            <a:srgbClr val="434343"/>
                          </a:solidFill>
                          <a:latin typeface="Open Sans"/>
                          <a:ea typeface="Open Sans"/>
                          <a:cs typeface="Open Sans"/>
                          <a:sym typeface="Open Sans"/>
                        </a:rPr>
                        <a:t>English language ontology that maps word relatedness</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r>
              <a:tr h="330600">
                <a:tc>
                  <a:txBody>
                    <a:bodyPr>
                      <a:noAutofit/>
                    </a:bodyPr>
                    <a:lstStyle/>
                    <a:p>
                      <a:pPr lvl="0" rtl="0">
                        <a:spcBef>
                          <a:spcPts val="0"/>
                        </a:spcBef>
                        <a:buNone/>
                      </a:pPr>
                      <a:r>
                        <a:rPr lang="en" sz="1300">
                          <a:solidFill>
                            <a:srgbClr val="434343"/>
                          </a:solidFill>
                          <a:latin typeface="Open Sans"/>
                          <a:ea typeface="Open Sans"/>
                          <a:cs typeface="Open Sans"/>
                          <a:sym typeface="Open Sans"/>
                        </a:rPr>
                        <a:t>Biocaster Ontology</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c>
                  <a:txBody>
                    <a:bodyPr>
                      <a:noAutofit/>
                    </a:bodyPr>
                    <a:lstStyle/>
                    <a:p>
                      <a:pPr lvl="0" rtl="0">
                        <a:spcBef>
                          <a:spcPts val="0"/>
                        </a:spcBef>
                        <a:buNone/>
                      </a:pPr>
                      <a:r>
                        <a:rPr lang="en" sz="1300">
                          <a:solidFill>
                            <a:srgbClr val="434343"/>
                          </a:solidFill>
                          <a:latin typeface="Open Sans"/>
                          <a:ea typeface="Open Sans"/>
                          <a:cs typeface="Open Sans"/>
                          <a:sym typeface="Open Sans"/>
                        </a:rPr>
                        <a:t>General disease ontology</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r>
              <a:tr h="515850">
                <a:tc>
                  <a:txBody>
                    <a:bodyPr>
                      <a:noAutofit/>
                    </a:bodyPr>
                    <a:lstStyle/>
                    <a:p>
                      <a:pPr lvl="0" rtl="0">
                        <a:spcBef>
                          <a:spcPts val="0"/>
                        </a:spcBef>
                        <a:buNone/>
                      </a:pPr>
                      <a:r>
                        <a:rPr lang="en" sz="1300">
                          <a:solidFill>
                            <a:srgbClr val="434343"/>
                          </a:solidFill>
                          <a:latin typeface="Open Sans"/>
                          <a:ea typeface="Open Sans"/>
                          <a:cs typeface="Open Sans"/>
                          <a:sym typeface="Open Sans"/>
                        </a:rPr>
                        <a:t>USGS Topographic Feature Vocabularies</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c>
                  <a:txBody>
                    <a:bodyPr>
                      <a:noAutofit/>
                    </a:bodyPr>
                    <a:lstStyle/>
                    <a:p>
                      <a:pPr lvl="0" rtl="0">
                        <a:spcBef>
                          <a:spcPts val="0"/>
                        </a:spcBef>
                        <a:buNone/>
                      </a:pPr>
                      <a:r>
                        <a:rPr lang="en" sz="1300">
                          <a:solidFill>
                            <a:srgbClr val="434343"/>
                          </a:solidFill>
                          <a:latin typeface="Open Sans"/>
                          <a:ea typeface="Open Sans"/>
                          <a:cs typeface="Open Sans"/>
                          <a:sym typeface="Open Sans"/>
                        </a:rPr>
                        <a:t>environmental factors</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r>
              <a:tr h="728400">
                <a:tc>
                  <a:txBody>
                    <a:bodyPr>
                      <a:noAutofit/>
                    </a:bodyPr>
                    <a:lstStyle/>
                    <a:p>
                      <a:pPr lvl="0" rtl="0">
                        <a:spcBef>
                          <a:spcPts val="0"/>
                        </a:spcBef>
                        <a:buNone/>
                      </a:pPr>
                      <a:r>
                        <a:rPr lang="en" sz="1300">
                          <a:solidFill>
                            <a:srgbClr val="434343"/>
                          </a:solidFill>
                          <a:latin typeface="Open Sans"/>
                          <a:ea typeface="Open Sans"/>
                          <a:cs typeface="Open Sans"/>
                          <a:sym typeface="Open Sans"/>
                        </a:rPr>
                        <a:t>HealthMap Disease Labels</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c>
                  <a:txBody>
                    <a:bodyPr>
                      <a:noAutofit/>
                    </a:bodyPr>
                    <a:lstStyle/>
                    <a:p>
                      <a:pPr lvl="0" rtl="0">
                        <a:spcBef>
                          <a:spcPts val="0"/>
                        </a:spcBef>
                        <a:buNone/>
                      </a:pPr>
                      <a:r>
                        <a:rPr lang="en" sz="1300">
                          <a:solidFill>
                            <a:srgbClr val="434343"/>
                          </a:solidFill>
                          <a:latin typeface="Open Sans"/>
                          <a:ea typeface="Open Sans"/>
                          <a:cs typeface="Open Sans"/>
                          <a:sym typeface="Open Sans"/>
                        </a:rPr>
                        <a:t>Diseases identified as significant by HealthMap and used for their disease labels</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r>
              <a:tr h="1612375">
                <a:tc>
                  <a:txBody>
                    <a:bodyPr>
                      <a:noAutofit/>
                    </a:bodyPr>
                    <a:lstStyle/>
                    <a:p>
                      <a:pPr lvl="0" rtl="0">
                        <a:spcBef>
                          <a:spcPts val="0"/>
                        </a:spcBef>
                        <a:buNone/>
                      </a:pPr>
                      <a:r>
                        <a:rPr lang="en" sz="1300">
                          <a:solidFill>
                            <a:srgbClr val="434343"/>
                          </a:solidFill>
                          <a:latin typeface="Open Sans"/>
                          <a:ea typeface="Open Sans"/>
                          <a:cs typeface="Open Sans"/>
                          <a:sym typeface="Open Sans"/>
                        </a:rPr>
                        <a:t>GRITS Ontology*</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c>
                  <a:txBody>
                    <a:bodyPr>
                      <a:noAutofit/>
                    </a:bodyPr>
                    <a:lstStyle/>
                    <a:p>
                      <a:pPr lvl="0" rtl="0">
                        <a:spcBef>
                          <a:spcPts val="0"/>
                        </a:spcBef>
                        <a:buNone/>
                      </a:pPr>
                      <a:r>
                        <a:rPr lang="en" sz="1300">
                          <a:solidFill>
                            <a:srgbClr val="434343"/>
                          </a:solidFill>
                          <a:latin typeface="Open Sans"/>
                          <a:ea typeface="Open Sans"/>
                          <a:cs typeface="Open Sans"/>
                          <a:sym typeface="Open Sans"/>
                        </a:rPr>
                        <a:t>Curated ontology of symptoms, control measures, descriptions of infected individuals, diseases, disease categories, environmental factors, hosts, host uses, modes of disease transmission, occupations, disease risks, vectors, and zoonotic types</a:t>
                      </a:r>
                    </a:p>
                  </a:txBody>
                  <a:tcPr marT="33875" marB="33875" marR="25400" marL="25400" anchor="ctr">
                    <a:lnL cap="flat" w="12700">
                      <a:solidFill>
                        <a:srgbClr val="CCCCCC"/>
                      </a:solidFill>
                      <a:prstDash val="solid"/>
                      <a:round/>
                      <a:headEnd len="med" w="med" type="none"/>
                      <a:tailEnd len="med" w="med" type="none"/>
                    </a:lnL>
                    <a:lnR cap="flat" w="12700">
                      <a:solidFill>
                        <a:srgbClr val="CCCCCC"/>
                      </a:solidFill>
                      <a:prstDash val="solid"/>
                      <a:round/>
                      <a:headEnd len="med" w="med" type="none"/>
                      <a:tailEnd len="med" w="med" type="none"/>
                    </a:lnR>
                    <a:lnT cap="flat" w="12700">
                      <a:solidFill>
                        <a:srgbClr val="CCCCCC"/>
                      </a:solidFill>
                      <a:prstDash val="solid"/>
                      <a:round/>
                      <a:headEnd len="med" w="med" type="none"/>
                      <a:tailEnd len="med" w="med" type="none"/>
                    </a:lnT>
                    <a:lnB cap="flat" w="12700">
                      <a:solidFill>
                        <a:srgbClr val="CCCCCC"/>
                      </a:solidFill>
                      <a:prstDash val="solid"/>
                      <a:round/>
                      <a:headEnd len="med" w="med" type="none"/>
                      <a:tailEnd len="med" w="med" type="none"/>
                    </a:lnB>
                  </a:tcPr>
                </a:tc>
              </a:tr>
            </a:tbl>
          </a:graphicData>
        </a:graphic>
      </p:graphicFrame>
      <p:cxnSp>
        <p:nvCxnSpPr>
          <p:cNvPr id="338" name="Shape 338"/>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339" name="Shape 339"/>
          <p:cNvSpPr/>
          <p:nvPr/>
        </p:nvSpPr>
        <p:spPr>
          <a:xfrm>
            <a:off x="635152" y="369350"/>
            <a:ext cx="5040899" cy="713100"/>
          </a:xfrm>
          <a:prstGeom prst="roundRect">
            <a:avLst>
              <a:gd fmla="val 16667" name="adj"/>
            </a:avLst>
          </a:prstGeom>
          <a:solidFill>
            <a:srgbClr val="43AF4E"/>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40" name="Shape 340"/>
          <p:cNvSpPr txBox="1"/>
          <p:nvPr>
            <p:ph type="title"/>
          </p:nvPr>
        </p:nvSpPr>
        <p:spPr>
          <a:xfrm>
            <a:off x="795325" y="557725"/>
            <a:ext cx="5375700" cy="524699"/>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Keyword Extraction</a:t>
            </a:r>
          </a:p>
        </p:txBody>
      </p:sp>
      <p:pic>
        <p:nvPicPr>
          <p:cNvPr id="341" name="Shape 341"/>
          <p:cNvPicPr preferRelativeResize="0"/>
          <p:nvPr/>
        </p:nvPicPr>
        <p:blipFill>
          <a:blip r:embed="rId3">
            <a:alphaModFix/>
          </a:blip>
          <a:stretch>
            <a:fillRect/>
          </a:stretch>
        </p:blipFill>
        <p:spPr>
          <a:xfrm>
            <a:off x="490048" y="1343000"/>
            <a:ext cx="2029235" cy="3740525"/>
          </a:xfrm>
          <a:prstGeom prst="rect">
            <a:avLst/>
          </a:prstGeom>
          <a:noFill/>
          <a:ln>
            <a:noFill/>
          </a:ln>
        </p:spPr>
      </p:pic>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45" name="Shape 345"/>
        <p:cNvGrpSpPr/>
        <p:nvPr/>
      </p:nvGrpSpPr>
      <p:grpSpPr>
        <a:xfrm>
          <a:off x="0" y="0"/>
          <a:ext cx="0" cy="0"/>
          <a:chOff x="0" y="0"/>
          <a:chExt cx="0" cy="0"/>
        </a:xfrm>
      </p:grpSpPr>
      <p:pic>
        <p:nvPicPr>
          <p:cNvPr id="346" name="Shape 346"/>
          <p:cNvPicPr preferRelativeResize="0"/>
          <p:nvPr/>
        </p:nvPicPr>
        <p:blipFill rotWithShape="1">
          <a:blip r:embed="rId3">
            <a:alphaModFix/>
          </a:blip>
          <a:srcRect b="14224" l="0" r="0" t="18166"/>
          <a:stretch/>
        </p:blipFill>
        <p:spPr>
          <a:xfrm>
            <a:off x="493500" y="1458649"/>
            <a:ext cx="8101301" cy="4819663"/>
          </a:xfrm>
          <a:prstGeom prst="rect">
            <a:avLst/>
          </a:prstGeom>
          <a:noFill/>
          <a:ln>
            <a:noFill/>
          </a:ln>
        </p:spPr>
      </p:pic>
      <p:sp>
        <p:nvSpPr>
          <p:cNvPr id="347" name="Shape 347"/>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cxnSp>
        <p:nvCxnSpPr>
          <p:cNvPr id="348" name="Shape 348"/>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349" name="Shape 349"/>
          <p:cNvSpPr/>
          <p:nvPr/>
        </p:nvSpPr>
        <p:spPr>
          <a:xfrm>
            <a:off x="493100" y="303250"/>
            <a:ext cx="5496600" cy="888299"/>
          </a:xfrm>
          <a:prstGeom prst="roundRect">
            <a:avLst>
              <a:gd fmla="val 16667" name="adj"/>
            </a:avLst>
          </a:prstGeom>
          <a:solidFill>
            <a:srgbClr val="43AF4E"/>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50" name="Shape 350"/>
          <p:cNvSpPr txBox="1"/>
          <p:nvPr>
            <p:ph type="title"/>
          </p:nvPr>
        </p:nvSpPr>
        <p:spPr>
          <a:xfrm>
            <a:off x="609600" y="432151"/>
            <a:ext cx="5325299" cy="668700"/>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Information Extracted</a:t>
            </a: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54" name="Shape 354"/>
        <p:cNvGrpSpPr/>
        <p:nvPr/>
      </p:nvGrpSpPr>
      <p:grpSpPr>
        <a:xfrm>
          <a:off x="0" y="0"/>
          <a:ext cx="0" cy="0"/>
          <a:chOff x="0" y="0"/>
          <a:chExt cx="0" cy="0"/>
        </a:xfrm>
      </p:grpSpPr>
      <p:sp>
        <p:nvSpPr>
          <p:cNvPr id="355" name="Shape 355"/>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356" name="Shape 356"/>
          <p:cNvPicPr preferRelativeResize="0"/>
          <p:nvPr/>
        </p:nvPicPr>
        <p:blipFill>
          <a:blip r:embed="rId3">
            <a:alphaModFix/>
          </a:blip>
          <a:stretch>
            <a:fillRect/>
          </a:stretch>
        </p:blipFill>
        <p:spPr>
          <a:xfrm>
            <a:off x="220837" y="2335325"/>
            <a:ext cx="8726200" cy="2995812"/>
          </a:xfrm>
          <a:prstGeom prst="rect">
            <a:avLst/>
          </a:prstGeom>
          <a:noFill/>
          <a:ln>
            <a:noFill/>
          </a:ln>
        </p:spPr>
      </p:pic>
      <p:cxnSp>
        <p:nvCxnSpPr>
          <p:cNvPr id="357" name="Shape 357"/>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358" name="Shape 358"/>
          <p:cNvSpPr/>
          <p:nvPr/>
        </p:nvSpPr>
        <p:spPr>
          <a:xfrm>
            <a:off x="493100" y="353875"/>
            <a:ext cx="3463500" cy="786900"/>
          </a:xfrm>
          <a:prstGeom prst="roundRect">
            <a:avLst>
              <a:gd fmla="val 16667" name="adj"/>
            </a:avLst>
          </a:prstGeom>
          <a:solidFill>
            <a:srgbClr val="F19F53"/>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59" name="Shape 359"/>
          <p:cNvSpPr txBox="1"/>
          <p:nvPr>
            <p:ph type="title"/>
          </p:nvPr>
        </p:nvSpPr>
        <p:spPr>
          <a:xfrm>
            <a:off x="592722" y="383725"/>
            <a:ext cx="3347100" cy="711600"/>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Classification</a:t>
            </a: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63" name="Shape 363"/>
        <p:cNvGrpSpPr/>
        <p:nvPr/>
      </p:nvGrpSpPr>
      <p:grpSpPr>
        <a:xfrm>
          <a:off x="0" y="0"/>
          <a:ext cx="0" cy="0"/>
          <a:chOff x="0" y="0"/>
          <a:chExt cx="0" cy="0"/>
        </a:xfrm>
      </p:grpSpPr>
      <p:sp>
        <p:nvSpPr>
          <p:cNvPr id="364" name="Shape 364"/>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fld id="{00000000-1234-1234-1234-123412341234}" type="slidenum">
              <a:rPr lang="en"/>
              <a:t>‹#›</a:t>
            </a:fld>
          </a:p>
        </p:txBody>
      </p:sp>
      <p:cxnSp>
        <p:nvCxnSpPr>
          <p:cNvPr id="365" name="Shape 365"/>
          <p:cNvCxnSpPr/>
          <p:nvPr/>
        </p:nvCxnSpPr>
        <p:spPr>
          <a:xfrm>
            <a:off x="4885603" y="1984898"/>
            <a:ext cx="0" cy="2253899"/>
          </a:xfrm>
          <a:prstGeom prst="straightConnector1">
            <a:avLst/>
          </a:prstGeom>
          <a:noFill/>
          <a:ln cap="flat" w="19050">
            <a:solidFill>
              <a:srgbClr val="B7B7B7"/>
            </a:solidFill>
            <a:prstDash val="solid"/>
            <a:round/>
            <a:headEnd len="lg" w="lg" type="none"/>
            <a:tailEnd len="lg" w="lg" type="none"/>
          </a:ln>
        </p:spPr>
      </p:cxnSp>
      <p:cxnSp>
        <p:nvCxnSpPr>
          <p:cNvPr id="366" name="Shape 366"/>
          <p:cNvCxnSpPr/>
          <p:nvPr/>
        </p:nvCxnSpPr>
        <p:spPr>
          <a:xfrm>
            <a:off x="3783153" y="3520170"/>
            <a:ext cx="2421899" cy="0"/>
          </a:xfrm>
          <a:prstGeom prst="straightConnector1">
            <a:avLst/>
          </a:prstGeom>
          <a:noFill/>
          <a:ln cap="flat" w="19050">
            <a:solidFill>
              <a:srgbClr val="B7B7B7"/>
            </a:solidFill>
            <a:prstDash val="solid"/>
            <a:round/>
            <a:headEnd len="lg" w="lg" type="none"/>
            <a:tailEnd len="lg" w="lg" type="none"/>
          </a:ln>
        </p:spPr>
      </p:cxnSp>
      <p:cxnSp>
        <p:nvCxnSpPr>
          <p:cNvPr id="367" name="Shape 367"/>
          <p:cNvCxnSpPr/>
          <p:nvPr/>
        </p:nvCxnSpPr>
        <p:spPr>
          <a:xfrm flipH="1" rot="10800000">
            <a:off x="3558510" y="2756294"/>
            <a:ext cx="2654100" cy="711600"/>
          </a:xfrm>
          <a:prstGeom prst="curvedConnector3">
            <a:avLst>
              <a:gd fmla="val 50000" name="adj1"/>
            </a:avLst>
          </a:prstGeom>
          <a:noFill/>
          <a:ln cap="flat" w="19050">
            <a:solidFill>
              <a:srgbClr val="000000"/>
            </a:solidFill>
            <a:prstDash val="solid"/>
            <a:round/>
            <a:headEnd len="lg" w="lg" type="none"/>
            <a:tailEnd len="lg" w="lg" type="none"/>
          </a:ln>
        </p:spPr>
      </p:cxnSp>
      <p:cxnSp>
        <p:nvCxnSpPr>
          <p:cNvPr id="368" name="Shape 368"/>
          <p:cNvCxnSpPr/>
          <p:nvPr/>
        </p:nvCxnSpPr>
        <p:spPr>
          <a:xfrm>
            <a:off x="3727406" y="2693714"/>
            <a:ext cx="2680499" cy="0"/>
          </a:xfrm>
          <a:prstGeom prst="straightConnector1">
            <a:avLst/>
          </a:prstGeom>
          <a:noFill/>
          <a:ln cap="flat" w="19050">
            <a:solidFill>
              <a:srgbClr val="B7B7B7"/>
            </a:solidFill>
            <a:prstDash val="dash"/>
            <a:round/>
            <a:headEnd len="lg" w="lg" type="none"/>
            <a:tailEnd len="lg" w="lg" type="none"/>
          </a:ln>
        </p:spPr>
      </p:cxnSp>
      <p:sp>
        <p:nvSpPr>
          <p:cNvPr id="369" name="Shape 369"/>
          <p:cNvSpPr/>
          <p:nvPr/>
        </p:nvSpPr>
        <p:spPr>
          <a:xfrm>
            <a:off x="460100" y="1756300"/>
            <a:ext cx="241199" cy="2546099"/>
          </a:xfrm>
          <a:prstGeom prst="leftBracket">
            <a:avLst>
              <a:gd fmla="val 8333" name="adj"/>
            </a:avLst>
          </a:prstGeom>
          <a:noFill/>
          <a:ln cap="flat" w="19050">
            <a:solidFill>
              <a:srgbClr val="000000"/>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370" name="Shape 370"/>
          <p:cNvSpPr/>
          <p:nvPr/>
        </p:nvSpPr>
        <p:spPr>
          <a:xfrm flipH="1">
            <a:off x="2430350" y="1756300"/>
            <a:ext cx="241199" cy="2546099"/>
          </a:xfrm>
          <a:prstGeom prst="leftBracket">
            <a:avLst>
              <a:gd fmla="val 8333" name="adj"/>
            </a:avLst>
          </a:prstGeom>
          <a:noFill/>
          <a:ln cap="flat" w="19050">
            <a:solidFill>
              <a:srgbClr val="000000"/>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371" name="Shape 371"/>
          <p:cNvSpPr txBox="1"/>
          <p:nvPr/>
        </p:nvSpPr>
        <p:spPr>
          <a:xfrm>
            <a:off x="718550" y="1940100"/>
            <a:ext cx="2179799" cy="2253899"/>
          </a:xfrm>
          <a:prstGeom prst="rect">
            <a:avLst/>
          </a:prstGeom>
          <a:noFill/>
          <a:ln>
            <a:noFill/>
          </a:ln>
        </p:spPr>
        <p:txBody>
          <a:bodyPr anchorCtr="0" anchor="t" bIns="91425" lIns="91425" rIns="91425" tIns="91425">
            <a:noAutofit/>
          </a:bodyPr>
          <a:lstStyle/>
          <a:p>
            <a:pPr lvl="0" rtl="0" algn="l">
              <a:spcBef>
                <a:spcPts val="0"/>
              </a:spcBef>
              <a:buNone/>
            </a:pPr>
            <a:r>
              <a:rPr lang="en" sz="2400">
                <a:latin typeface="Open Sans"/>
                <a:ea typeface="Open Sans"/>
                <a:cs typeface="Open Sans"/>
                <a:sym typeface="Open Sans"/>
              </a:rPr>
              <a:t>Fever + 5 </a:t>
            </a:r>
          </a:p>
          <a:p>
            <a:pPr lvl="0" rtl="0" algn="l">
              <a:spcBef>
                <a:spcPts val="0"/>
              </a:spcBef>
              <a:buNone/>
            </a:pPr>
            <a:r>
              <a:rPr lang="en" sz="2400">
                <a:latin typeface="Open Sans"/>
                <a:ea typeface="Open Sans"/>
                <a:cs typeface="Open Sans"/>
                <a:sym typeface="Open Sans"/>
              </a:rPr>
              <a:t>Rash  + 2</a:t>
            </a:r>
          </a:p>
          <a:p>
            <a:pPr lvl="0" rtl="0" algn="l">
              <a:spcBef>
                <a:spcPts val="0"/>
              </a:spcBef>
              <a:buNone/>
            </a:pPr>
            <a:r>
              <a:rPr lang="en" sz="2400">
                <a:latin typeface="Open Sans"/>
                <a:ea typeface="Open Sans"/>
                <a:cs typeface="Open Sans"/>
                <a:sym typeface="Open Sans"/>
              </a:rPr>
              <a:t>Sore      0</a:t>
            </a:r>
          </a:p>
          <a:p>
            <a:pPr lvl="0" rtl="0" algn="l">
              <a:spcBef>
                <a:spcPts val="0"/>
              </a:spcBef>
              <a:buNone/>
            </a:pPr>
            <a:r>
              <a:rPr lang="en" sz="2400">
                <a:latin typeface="Open Sans"/>
                <a:ea typeface="Open Sans"/>
                <a:cs typeface="Open Sans"/>
                <a:sym typeface="Open Sans"/>
              </a:rPr>
              <a:t>...</a:t>
            </a:r>
          </a:p>
        </p:txBody>
      </p:sp>
      <p:sp>
        <p:nvSpPr>
          <p:cNvPr id="372" name="Shape 372"/>
          <p:cNvSpPr/>
          <p:nvPr/>
        </p:nvSpPr>
        <p:spPr>
          <a:xfrm>
            <a:off x="533272" y="4595400"/>
            <a:ext cx="2179799" cy="1605299"/>
          </a:xfrm>
          <a:prstGeom prst="rightArrow">
            <a:avLst>
              <a:gd fmla="val 50000" name="adj1"/>
              <a:gd fmla="val 50000" name="adj2"/>
            </a:avLst>
          </a:prstGeom>
          <a:solidFill>
            <a:srgbClr val="0AA5B5">
              <a:alpha val="26920"/>
            </a:srgbClr>
          </a:solidFill>
          <a:ln cap="flat" w="19050">
            <a:solidFill>
              <a:srgbClr val="0AA5B5"/>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373" name="Shape 373"/>
          <p:cNvSpPr/>
          <p:nvPr/>
        </p:nvSpPr>
        <p:spPr>
          <a:xfrm>
            <a:off x="3552800" y="4409800"/>
            <a:ext cx="3100499" cy="1976400"/>
          </a:xfrm>
          <a:prstGeom prst="rightArrow">
            <a:avLst>
              <a:gd fmla="val 50000" name="adj1"/>
              <a:gd fmla="val 50000" name="adj2"/>
            </a:avLst>
          </a:prstGeom>
          <a:solidFill>
            <a:srgbClr val="0AA5B5">
              <a:alpha val="26920"/>
            </a:srgbClr>
          </a:solidFill>
          <a:ln cap="flat" w="19050">
            <a:solidFill>
              <a:srgbClr val="0AA5B5"/>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374" name="Shape 374"/>
          <p:cNvSpPr txBox="1"/>
          <p:nvPr/>
        </p:nvSpPr>
        <p:spPr>
          <a:xfrm>
            <a:off x="6896425" y="2266500"/>
            <a:ext cx="2128799" cy="3991500"/>
          </a:xfrm>
          <a:prstGeom prst="rect">
            <a:avLst/>
          </a:prstGeom>
          <a:noFill/>
          <a:ln>
            <a:noFill/>
          </a:ln>
        </p:spPr>
        <p:txBody>
          <a:bodyPr anchorCtr="0" anchor="t" bIns="91425" lIns="91425" rIns="91425" tIns="91425">
            <a:noAutofit/>
          </a:bodyPr>
          <a:lstStyle/>
          <a:p>
            <a:pPr lvl="0" rtl="0" algn="l">
              <a:spcBef>
                <a:spcPts val="0"/>
              </a:spcBef>
              <a:buNone/>
            </a:pPr>
            <a:r>
              <a:rPr lang="en" sz="6000">
                <a:latin typeface="Open Sans"/>
                <a:ea typeface="Open Sans"/>
                <a:cs typeface="Open Sans"/>
                <a:sym typeface="Open Sans"/>
              </a:rPr>
              <a:t>%</a:t>
            </a:r>
            <a:r>
              <a:rPr lang="en" sz="2400">
                <a:latin typeface="Open Sans"/>
                <a:ea typeface="Open Sans"/>
                <a:cs typeface="Open Sans"/>
                <a:sym typeface="Open Sans"/>
              </a:rPr>
              <a:t> confidence </a:t>
            </a:r>
          </a:p>
          <a:p>
            <a:pPr lvl="0" rtl="0" algn="l">
              <a:spcBef>
                <a:spcPts val="0"/>
              </a:spcBef>
              <a:buNone/>
            </a:pPr>
            <a:r>
              <a:rPr lang="en" sz="2400">
                <a:latin typeface="Open Sans"/>
                <a:ea typeface="Open Sans"/>
                <a:cs typeface="Open Sans"/>
                <a:sym typeface="Open Sans"/>
              </a:rPr>
              <a:t>article should be labeled disease N</a:t>
            </a:r>
          </a:p>
          <a:p>
            <a:pPr lvl="0" rtl="0" algn="l">
              <a:spcBef>
                <a:spcPts val="0"/>
              </a:spcBef>
              <a:buNone/>
            </a:pPr>
            <a:r>
              <a:t/>
            </a:r>
            <a:endParaRPr sz="2400">
              <a:latin typeface="Open Sans"/>
              <a:ea typeface="Open Sans"/>
              <a:cs typeface="Open Sans"/>
              <a:sym typeface="Open Sans"/>
            </a:endParaRPr>
          </a:p>
        </p:txBody>
      </p:sp>
      <p:sp>
        <p:nvSpPr>
          <p:cNvPr id="375" name="Shape 375"/>
          <p:cNvSpPr txBox="1"/>
          <p:nvPr/>
        </p:nvSpPr>
        <p:spPr>
          <a:xfrm>
            <a:off x="568522" y="4966166"/>
            <a:ext cx="1767300" cy="666300"/>
          </a:xfrm>
          <a:prstGeom prst="rect">
            <a:avLst/>
          </a:prstGeom>
          <a:noFill/>
          <a:ln>
            <a:noFill/>
          </a:ln>
        </p:spPr>
        <p:txBody>
          <a:bodyPr anchorCtr="0" anchor="t" bIns="91425" lIns="91425" rIns="91425" tIns="91425">
            <a:noAutofit/>
          </a:bodyPr>
          <a:lstStyle/>
          <a:p>
            <a:pPr lvl="0" rtl="0" algn="l">
              <a:spcBef>
                <a:spcPts val="0"/>
              </a:spcBef>
              <a:buNone/>
            </a:pPr>
            <a:r>
              <a:rPr lang="en">
                <a:latin typeface="Open Sans"/>
                <a:ea typeface="Open Sans"/>
                <a:cs typeface="Open Sans"/>
                <a:sym typeface="Open Sans"/>
              </a:rPr>
              <a:t>Total score for features present</a:t>
            </a:r>
          </a:p>
        </p:txBody>
      </p:sp>
      <p:sp>
        <p:nvSpPr>
          <p:cNvPr id="376" name="Shape 376"/>
          <p:cNvSpPr txBox="1"/>
          <p:nvPr/>
        </p:nvSpPr>
        <p:spPr>
          <a:xfrm>
            <a:off x="3552800" y="5021810"/>
            <a:ext cx="2722500" cy="752400"/>
          </a:xfrm>
          <a:prstGeom prst="rect">
            <a:avLst/>
          </a:prstGeom>
          <a:noFill/>
          <a:ln>
            <a:noFill/>
          </a:ln>
        </p:spPr>
        <p:txBody>
          <a:bodyPr anchorCtr="0" anchor="t" bIns="91425" lIns="91425" rIns="91425" tIns="91425">
            <a:noAutofit/>
          </a:bodyPr>
          <a:lstStyle/>
          <a:p>
            <a:pPr lvl="0" rtl="0" algn="l">
              <a:spcBef>
                <a:spcPts val="0"/>
              </a:spcBef>
              <a:buNone/>
            </a:pPr>
            <a:r>
              <a:rPr lang="en">
                <a:latin typeface="Open Sans"/>
                <a:ea typeface="Open Sans"/>
                <a:cs typeface="Open Sans"/>
                <a:sym typeface="Open Sans"/>
              </a:rPr>
              <a:t>Logistic function squishes total score between 0 and 1</a:t>
            </a:r>
          </a:p>
        </p:txBody>
      </p:sp>
      <p:cxnSp>
        <p:nvCxnSpPr>
          <p:cNvPr id="377" name="Shape 377"/>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378" name="Shape 378"/>
          <p:cNvSpPr/>
          <p:nvPr/>
        </p:nvSpPr>
        <p:spPr>
          <a:xfrm>
            <a:off x="493100" y="353875"/>
            <a:ext cx="3463500" cy="786900"/>
          </a:xfrm>
          <a:prstGeom prst="roundRect">
            <a:avLst>
              <a:gd fmla="val 16667" name="adj"/>
            </a:avLst>
          </a:prstGeom>
          <a:solidFill>
            <a:srgbClr val="F19F53"/>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79" name="Shape 379"/>
          <p:cNvSpPr txBox="1"/>
          <p:nvPr>
            <p:ph type="title"/>
          </p:nvPr>
        </p:nvSpPr>
        <p:spPr>
          <a:xfrm>
            <a:off x="592722" y="383725"/>
            <a:ext cx="3347100" cy="711600"/>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Classification</a:t>
            </a:r>
          </a:p>
        </p:txBody>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83" name="Shape 383"/>
        <p:cNvGrpSpPr/>
        <p:nvPr/>
      </p:nvGrpSpPr>
      <p:grpSpPr>
        <a:xfrm>
          <a:off x="0" y="0"/>
          <a:ext cx="0" cy="0"/>
          <a:chOff x="0" y="0"/>
          <a:chExt cx="0" cy="0"/>
        </a:xfrm>
      </p:grpSpPr>
      <p:sp>
        <p:nvSpPr>
          <p:cNvPr id="384" name="Shape 384"/>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385" name="Shape 385"/>
          <p:cNvPicPr preferRelativeResize="0"/>
          <p:nvPr/>
        </p:nvPicPr>
        <p:blipFill>
          <a:blip r:embed="rId3">
            <a:alphaModFix/>
          </a:blip>
          <a:stretch>
            <a:fillRect/>
          </a:stretch>
        </p:blipFill>
        <p:spPr>
          <a:xfrm>
            <a:off x="0" y="228058"/>
            <a:ext cx="9143999" cy="1720769"/>
          </a:xfrm>
          <a:prstGeom prst="rect">
            <a:avLst/>
          </a:prstGeom>
          <a:noFill/>
          <a:ln>
            <a:noFill/>
          </a:ln>
        </p:spPr>
      </p:pic>
      <p:pic>
        <p:nvPicPr>
          <p:cNvPr id="386" name="Shape 386"/>
          <p:cNvPicPr preferRelativeResize="0"/>
          <p:nvPr/>
        </p:nvPicPr>
        <p:blipFill>
          <a:blip r:embed="rId4">
            <a:alphaModFix/>
          </a:blip>
          <a:stretch>
            <a:fillRect/>
          </a:stretch>
        </p:blipFill>
        <p:spPr>
          <a:xfrm>
            <a:off x="0" y="2503813"/>
            <a:ext cx="9143997" cy="1407879"/>
          </a:xfrm>
          <a:prstGeom prst="rect">
            <a:avLst/>
          </a:prstGeom>
          <a:noFill/>
          <a:ln>
            <a:noFill/>
          </a:ln>
        </p:spPr>
      </p:pic>
      <p:pic>
        <p:nvPicPr>
          <p:cNvPr id="387" name="Shape 387"/>
          <p:cNvPicPr preferRelativeResize="0"/>
          <p:nvPr/>
        </p:nvPicPr>
        <p:blipFill>
          <a:blip r:embed="rId5">
            <a:alphaModFix/>
          </a:blip>
          <a:stretch>
            <a:fillRect/>
          </a:stretch>
        </p:blipFill>
        <p:spPr>
          <a:xfrm>
            <a:off x="0" y="4536466"/>
            <a:ext cx="5994324" cy="1497699"/>
          </a:xfrm>
          <a:prstGeom prst="rect">
            <a:avLst/>
          </a:prstGeom>
          <a:noFill/>
          <a:ln>
            <a:noFill/>
          </a:ln>
        </p:spPr>
      </p:pic>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91" name="Shape 391"/>
        <p:cNvGrpSpPr/>
        <p:nvPr/>
      </p:nvGrpSpPr>
      <p:grpSpPr>
        <a:xfrm>
          <a:off x="0" y="0"/>
          <a:ext cx="0" cy="0"/>
          <a:chOff x="0" y="0"/>
          <a:chExt cx="0" cy="0"/>
        </a:xfrm>
      </p:grpSpPr>
      <p:sp>
        <p:nvSpPr>
          <p:cNvPr id="392" name="Shape 392"/>
          <p:cNvSpPr txBox="1"/>
          <p:nvPr>
            <p:ph idx="1" type="body"/>
          </p:nvPr>
        </p:nvSpPr>
        <p:spPr>
          <a:xfrm>
            <a:off x="457200" y="1400922"/>
            <a:ext cx="8229600" cy="2163599"/>
          </a:xfrm>
          <a:prstGeom prst="rect">
            <a:avLst/>
          </a:prstGeom>
          <a:noFill/>
          <a:ln>
            <a:noFill/>
          </a:ln>
        </p:spPr>
        <p:txBody>
          <a:bodyPr anchorCtr="0" anchor="t" bIns="91425" lIns="91425" rIns="91425" tIns="91425">
            <a:noAutofit/>
          </a:bodyPr>
          <a:lstStyle/>
          <a:p>
            <a:pPr lvl="0" rtl="0">
              <a:lnSpc>
                <a:spcPct val="115000"/>
              </a:lnSpc>
              <a:spcBef>
                <a:spcPts val="0"/>
              </a:spcBef>
              <a:buClr>
                <a:schemeClr val="dk1"/>
              </a:buClr>
              <a:buSzPct val="25000"/>
              <a:buFont typeface="Arial"/>
              <a:buNone/>
            </a:pPr>
            <a:r>
              <a:rPr b="1" lang="en" sz="3000">
                <a:solidFill>
                  <a:schemeClr val="dk1"/>
                </a:solidFill>
                <a:latin typeface="Open Sans"/>
                <a:ea typeface="Open Sans"/>
                <a:cs typeface="Open Sans"/>
                <a:sym typeface="Open Sans"/>
              </a:rPr>
              <a:t>Classification accuracy</a:t>
            </a:r>
          </a:p>
        </p:txBody>
      </p:sp>
      <p:sp>
        <p:nvSpPr>
          <p:cNvPr id="393" name="Shape 393"/>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fld id="{00000000-1234-1234-1234-123412341234}" type="slidenum">
              <a:rPr lang="en"/>
              <a:t>‹#›</a:t>
            </a:fld>
          </a:p>
        </p:txBody>
      </p:sp>
      <p:cxnSp>
        <p:nvCxnSpPr>
          <p:cNvPr id="394" name="Shape 394"/>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395" name="Shape 395"/>
          <p:cNvSpPr/>
          <p:nvPr/>
        </p:nvSpPr>
        <p:spPr>
          <a:xfrm>
            <a:off x="493100" y="331375"/>
            <a:ext cx="2825999" cy="758399"/>
          </a:xfrm>
          <a:prstGeom prst="roundRect">
            <a:avLst>
              <a:gd fmla="val 16667" name="adj"/>
            </a:avLst>
          </a:prstGeom>
          <a:solidFill>
            <a:srgbClr val="F6303E"/>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396" name="Shape 396"/>
          <p:cNvSpPr txBox="1"/>
          <p:nvPr>
            <p:ph type="title"/>
          </p:nvPr>
        </p:nvSpPr>
        <p:spPr>
          <a:xfrm>
            <a:off x="609600" y="409647"/>
            <a:ext cx="2676599" cy="663300"/>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Evaluation</a:t>
            </a:r>
          </a:p>
        </p:txBody>
      </p:sp>
      <p:pic>
        <p:nvPicPr>
          <p:cNvPr id="397" name="Shape 397"/>
          <p:cNvPicPr preferRelativeResize="0"/>
          <p:nvPr/>
        </p:nvPicPr>
        <p:blipFill>
          <a:blip r:embed="rId3">
            <a:alphaModFix/>
          </a:blip>
          <a:stretch>
            <a:fillRect/>
          </a:stretch>
        </p:blipFill>
        <p:spPr>
          <a:xfrm>
            <a:off x="712850" y="2298066"/>
            <a:ext cx="7718298" cy="3200499"/>
          </a:xfrm>
          <a:prstGeom prst="rect">
            <a:avLst/>
          </a:prstGeom>
          <a:noFill/>
          <a:ln>
            <a:noFill/>
          </a:ln>
        </p:spPr>
      </p:pic>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01" name="Shape 401"/>
        <p:cNvGrpSpPr/>
        <p:nvPr/>
      </p:nvGrpSpPr>
      <p:grpSpPr>
        <a:xfrm>
          <a:off x="0" y="0"/>
          <a:ext cx="0" cy="0"/>
          <a:chOff x="0" y="0"/>
          <a:chExt cx="0" cy="0"/>
        </a:xfrm>
      </p:grpSpPr>
      <p:sp>
        <p:nvSpPr>
          <p:cNvPr id="402" name="Shape 402"/>
          <p:cNvSpPr txBox="1"/>
          <p:nvPr>
            <p:ph idx="1" type="body"/>
          </p:nvPr>
        </p:nvSpPr>
        <p:spPr>
          <a:xfrm>
            <a:off x="457200" y="1600200"/>
            <a:ext cx="8229600" cy="49677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3000" u="none" cap="none" strike="noStrike">
                <a:solidFill>
                  <a:schemeClr val="dk1"/>
                </a:solidFill>
                <a:latin typeface="Arial"/>
                <a:ea typeface="Arial"/>
                <a:cs typeface="Arial"/>
                <a:sym typeface="Arial"/>
                <a:rtl val="0"/>
              </a:rPr>
              <a:t>[show map view]</a:t>
            </a:r>
          </a:p>
        </p:txBody>
      </p:sp>
      <p:sp>
        <p:nvSpPr>
          <p:cNvPr id="403" name="Shape 403"/>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404" name="Shape 404"/>
          <p:cNvPicPr preferRelativeResize="0"/>
          <p:nvPr/>
        </p:nvPicPr>
        <p:blipFill>
          <a:blip r:embed="rId3">
            <a:alphaModFix/>
          </a:blip>
          <a:stretch>
            <a:fillRect/>
          </a:stretch>
        </p:blipFill>
        <p:spPr>
          <a:xfrm>
            <a:off x="43709" y="793250"/>
            <a:ext cx="9704652" cy="5143499"/>
          </a:xfrm>
          <a:prstGeom prst="rect">
            <a:avLst/>
          </a:prstGeom>
          <a:noFill/>
          <a:ln>
            <a:noFill/>
          </a:ln>
        </p:spPr>
      </p:pic>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08" name="Shape 408"/>
        <p:cNvGrpSpPr/>
        <p:nvPr/>
      </p:nvGrpSpPr>
      <p:grpSpPr>
        <a:xfrm>
          <a:off x="0" y="0"/>
          <a:ext cx="0" cy="0"/>
          <a:chOff x="0" y="0"/>
          <a:chExt cx="0" cy="0"/>
        </a:xfrm>
      </p:grpSpPr>
      <p:sp>
        <p:nvSpPr>
          <p:cNvPr id="409" name="Shape 409"/>
          <p:cNvSpPr txBox="1"/>
          <p:nvPr>
            <p:ph idx="1" type="body"/>
          </p:nvPr>
        </p:nvSpPr>
        <p:spPr>
          <a:xfrm>
            <a:off x="1163475" y="1583533"/>
            <a:ext cx="5367899" cy="2441699"/>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3000" u="none" cap="none" strike="noStrike">
                <a:solidFill>
                  <a:schemeClr val="dk1"/>
                </a:solidFill>
                <a:latin typeface="Arial"/>
                <a:ea typeface="Arial"/>
                <a:cs typeface="Arial"/>
                <a:sym typeface="Arial"/>
                <a:rtl val="0"/>
              </a:rPr>
              <a:t>[show search page]</a:t>
            </a:r>
          </a:p>
          <a:p>
            <a:pPr indent="0" lvl="0" marL="0" marR="0" rtl="0" algn="l">
              <a:lnSpc>
                <a:spcPct val="100000"/>
              </a:lnSpc>
              <a:spcBef>
                <a:spcPts val="0"/>
              </a:spcBef>
              <a:spcAft>
                <a:spcPts val="0"/>
              </a:spcAft>
              <a:buClr>
                <a:schemeClr val="dk1"/>
              </a:buClr>
              <a:buFont typeface="Arial"/>
              <a:buNone/>
            </a:pPr>
            <a:r>
              <a:t/>
            </a:r>
            <a:endParaRPr b="0" baseline="0" i="0" sz="3000" u="none" cap="none" strike="noStrike">
              <a:solidFill>
                <a:schemeClr val="dk1"/>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3000" u="none" cap="none" strike="noStrike">
              <a:solidFill>
                <a:schemeClr val="dk1"/>
              </a:solidFill>
              <a:latin typeface="Arial"/>
              <a:ea typeface="Arial"/>
              <a:cs typeface="Arial"/>
              <a:sym typeface="Arial"/>
              <a:rtl val="0"/>
            </a:endParaRPr>
          </a:p>
        </p:txBody>
      </p:sp>
      <p:sp>
        <p:nvSpPr>
          <p:cNvPr id="410" name="Shape 410"/>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411" name="Shape 411"/>
          <p:cNvPicPr preferRelativeResize="0"/>
          <p:nvPr/>
        </p:nvPicPr>
        <p:blipFill>
          <a:blip r:embed="rId3">
            <a:alphaModFix/>
          </a:blip>
          <a:stretch>
            <a:fillRect/>
          </a:stretch>
        </p:blipFill>
        <p:spPr>
          <a:xfrm>
            <a:off x="413775" y="981799"/>
            <a:ext cx="8316449" cy="4894400"/>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pic>
        <p:nvPicPr>
          <p:cNvPr id="65" name="Shape 65"/>
          <p:cNvPicPr preferRelativeResize="0"/>
          <p:nvPr/>
        </p:nvPicPr>
        <p:blipFill>
          <a:blip r:embed="rId3">
            <a:alphaModFix/>
          </a:blip>
          <a:stretch>
            <a:fillRect/>
          </a:stretch>
        </p:blipFill>
        <p:spPr>
          <a:xfrm>
            <a:off x="13541075" y="1674530"/>
            <a:ext cx="5509649" cy="6680307"/>
          </a:xfrm>
          <a:prstGeom prst="rect">
            <a:avLst/>
          </a:prstGeom>
          <a:noFill/>
          <a:ln>
            <a:noFill/>
          </a:ln>
        </p:spPr>
      </p:pic>
      <p:pic>
        <p:nvPicPr>
          <p:cNvPr id="66" name="Shape 66"/>
          <p:cNvPicPr preferRelativeResize="0"/>
          <p:nvPr/>
        </p:nvPicPr>
        <p:blipFill>
          <a:blip r:embed="rId4">
            <a:alphaModFix/>
          </a:blip>
          <a:stretch>
            <a:fillRect/>
          </a:stretch>
        </p:blipFill>
        <p:spPr>
          <a:xfrm>
            <a:off x="-1884304" y="618300"/>
            <a:ext cx="12345498" cy="5434550"/>
          </a:xfrm>
          <a:prstGeom prst="rect">
            <a:avLst/>
          </a:prstGeom>
          <a:noFill/>
          <a:ln>
            <a:noFill/>
          </a:ln>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15" name="Shape 415"/>
        <p:cNvGrpSpPr/>
        <p:nvPr/>
      </p:nvGrpSpPr>
      <p:grpSpPr>
        <a:xfrm>
          <a:off x="0" y="0"/>
          <a:ext cx="0" cy="0"/>
          <a:chOff x="0" y="0"/>
          <a:chExt cx="0" cy="0"/>
        </a:xfrm>
      </p:grpSpPr>
      <p:sp>
        <p:nvSpPr>
          <p:cNvPr id="416" name="Shape 416"/>
          <p:cNvSpPr txBox="1"/>
          <p:nvPr>
            <p:ph idx="1" type="body"/>
          </p:nvPr>
        </p:nvSpPr>
        <p:spPr>
          <a:xfrm>
            <a:off x="1617650" y="-3165200"/>
            <a:ext cx="5633399" cy="2390699"/>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3000" u="none" cap="none" strike="noStrike">
                <a:solidFill>
                  <a:schemeClr val="dk1"/>
                </a:solidFill>
                <a:latin typeface="Arial"/>
                <a:ea typeface="Arial"/>
                <a:cs typeface="Arial"/>
                <a:sym typeface="Arial"/>
                <a:rtl val="0"/>
              </a:rPr>
              <a:t>[show zoomed in search result]</a:t>
            </a:r>
          </a:p>
          <a:p>
            <a:pPr indent="0" lvl="0" marL="0" marR="0" rtl="0" algn="l">
              <a:lnSpc>
                <a:spcPct val="100000"/>
              </a:lnSpc>
              <a:spcBef>
                <a:spcPts val="0"/>
              </a:spcBef>
              <a:spcAft>
                <a:spcPts val="0"/>
              </a:spcAft>
              <a:buClr>
                <a:schemeClr val="dk1"/>
              </a:buClr>
              <a:buFont typeface="Arial"/>
              <a:buNone/>
            </a:pPr>
            <a:r>
              <a:t/>
            </a:r>
            <a:endParaRPr b="0" baseline="0" i="0" sz="3000" u="none" cap="none" strike="noStrike">
              <a:solidFill>
                <a:schemeClr val="dk1"/>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3000" u="none" cap="none" strike="noStrike">
              <a:solidFill>
                <a:schemeClr val="dk1"/>
              </a:solidFill>
              <a:latin typeface="Arial"/>
              <a:ea typeface="Arial"/>
              <a:cs typeface="Arial"/>
              <a:sym typeface="Arial"/>
              <a:rtl val="0"/>
            </a:endParaRPr>
          </a:p>
        </p:txBody>
      </p:sp>
      <p:sp>
        <p:nvSpPr>
          <p:cNvPr id="417" name="Shape 417"/>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418" name="Shape 418"/>
          <p:cNvPicPr preferRelativeResize="0"/>
          <p:nvPr/>
        </p:nvPicPr>
        <p:blipFill>
          <a:blip r:embed="rId3">
            <a:alphaModFix/>
          </a:blip>
          <a:stretch>
            <a:fillRect/>
          </a:stretch>
        </p:blipFill>
        <p:spPr>
          <a:xfrm>
            <a:off x="341374" y="445349"/>
            <a:ext cx="11078350" cy="5488350"/>
          </a:xfrm>
          <a:prstGeom prst="rect">
            <a:avLst/>
          </a:prstGeom>
          <a:noFill/>
          <a:ln>
            <a:noFill/>
          </a:ln>
        </p:spPr>
      </p:pic>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22" name="Shape 422"/>
        <p:cNvGrpSpPr/>
        <p:nvPr/>
      </p:nvGrpSpPr>
      <p:grpSpPr>
        <a:xfrm>
          <a:off x="0" y="0"/>
          <a:ext cx="0" cy="0"/>
          <a:chOff x="0" y="0"/>
          <a:chExt cx="0" cy="0"/>
        </a:xfrm>
      </p:grpSpPr>
      <p:sp>
        <p:nvSpPr>
          <p:cNvPr id="423" name="Shape 423"/>
          <p:cNvSpPr txBox="1"/>
          <p:nvPr>
            <p:ph idx="12" type="sldNum"/>
          </p:nvPr>
        </p:nvSpPr>
        <p:spPr>
          <a:xfrm>
            <a:off x="86329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pic>
        <p:nvPicPr>
          <p:cNvPr id="424" name="Shape 424"/>
          <p:cNvPicPr preferRelativeResize="0"/>
          <p:nvPr/>
        </p:nvPicPr>
        <p:blipFill>
          <a:blip r:embed="rId3">
            <a:alphaModFix/>
          </a:blip>
          <a:stretch>
            <a:fillRect/>
          </a:stretch>
        </p:blipFill>
        <p:spPr>
          <a:xfrm>
            <a:off x="7238325" y="3763586"/>
            <a:ext cx="1840625" cy="2128671"/>
          </a:xfrm>
          <a:prstGeom prst="rect">
            <a:avLst/>
          </a:prstGeom>
          <a:noFill/>
          <a:ln>
            <a:noFill/>
          </a:ln>
        </p:spPr>
      </p:pic>
      <p:cxnSp>
        <p:nvCxnSpPr>
          <p:cNvPr id="425" name="Shape 425"/>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pic>
        <p:nvPicPr>
          <p:cNvPr id="426" name="Shape 426"/>
          <p:cNvPicPr preferRelativeResize="0"/>
          <p:nvPr/>
        </p:nvPicPr>
        <p:blipFill>
          <a:blip r:embed="rId4">
            <a:alphaModFix/>
          </a:blip>
          <a:stretch>
            <a:fillRect/>
          </a:stretch>
        </p:blipFill>
        <p:spPr>
          <a:xfrm>
            <a:off x="7211600" y="909833"/>
            <a:ext cx="1894074" cy="2002899"/>
          </a:xfrm>
          <a:prstGeom prst="rect">
            <a:avLst/>
          </a:prstGeom>
          <a:noFill/>
          <a:ln>
            <a:noFill/>
          </a:ln>
        </p:spPr>
      </p:pic>
      <p:sp>
        <p:nvSpPr>
          <p:cNvPr id="427" name="Shape 427"/>
          <p:cNvSpPr/>
          <p:nvPr/>
        </p:nvSpPr>
        <p:spPr>
          <a:xfrm>
            <a:off x="493100" y="383525"/>
            <a:ext cx="1250399" cy="727500"/>
          </a:xfrm>
          <a:prstGeom prst="roundRect">
            <a:avLst>
              <a:gd fmla="val 16667" name="adj"/>
            </a:avLst>
          </a:prstGeom>
          <a:solidFill>
            <a:srgbClr val="F19F53"/>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428" name="Shape 428"/>
          <p:cNvSpPr txBox="1"/>
          <p:nvPr>
            <p:ph type="title"/>
          </p:nvPr>
        </p:nvSpPr>
        <p:spPr>
          <a:xfrm>
            <a:off x="626477" y="500672"/>
            <a:ext cx="951000" cy="610500"/>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API</a:t>
            </a:r>
          </a:p>
        </p:txBody>
      </p:sp>
      <p:pic>
        <p:nvPicPr>
          <p:cNvPr id="429" name="Shape 429"/>
          <p:cNvPicPr preferRelativeResize="0"/>
          <p:nvPr/>
        </p:nvPicPr>
        <p:blipFill>
          <a:blip r:embed="rId5">
            <a:alphaModFix/>
          </a:blip>
          <a:stretch>
            <a:fillRect/>
          </a:stretch>
        </p:blipFill>
        <p:spPr>
          <a:xfrm>
            <a:off x="76200" y="1417833"/>
            <a:ext cx="7084950" cy="3898550"/>
          </a:xfrm>
          <a:prstGeom prst="rect">
            <a:avLst/>
          </a:prstGeom>
          <a:noFill/>
          <a:ln>
            <a:noFill/>
          </a:ln>
        </p:spPr>
      </p:pic>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33" name="Shape 433"/>
        <p:cNvGrpSpPr/>
        <p:nvPr/>
      </p:nvGrpSpPr>
      <p:grpSpPr>
        <a:xfrm>
          <a:off x="0" y="0"/>
          <a:ext cx="0" cy="0"/>
          <a:chOff x="0" y="0"/>
          <a:chExt cx="0" cy="0"/>
        </a:xfrm>
      </p:grpSpPr>
      <p:sp>
        <p:nvSpPr>
          <p:cNvPr id="434" name="Shape 434"/>
          <p:cNvSpPr txBox="1"/>
          <p:nvPr>
            <p:ph idx="1" type="body"/>
          </p:nvPr>
        </p:nvSpPr>
        <p:spPr>
          <a:xfrm>
            <a:off x="457200" y="1600200"/>
            <a:ext cx="8229600" cy="39105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36666"/>
              <a:buFont typeface="Arial"/>
              <a:buNone/>
            </a:pPr>
            <a:r>
              <a:rPr lang="en" sz="3000">
                <a:solidFill>
                  <a:schemeClr val="dk1"/>
                </a:solidFill>
                <a:latin typeface="Open Sans"/>
                <a:ea typeface="Open Sans"/>
                <a:cs typeface="Open Sans"/>
                <a:sym typeface="Open Sans"/>
              </a:rPr>
              <a:t>Dr. Meena said that the cause of the deaths is yet to be ascertained…</a:t>
            </a:r>
          </a:p>
          <a:p>
            <a:pPr indent="0" lvl="0" marL="0" marR="0" rtl="0" algn="l">
              <a:lnSpc>
                <a:spcPct val="100000"/>
              </a:lnSpc>
              <a:spcBef>
                <a:spcPts val="0"/>
              </a:spcBef>
              <a:spcAft>
                <a:spcPts val="0"/>
              </a:spcAft>
              <a:buClr>
                <a:schemeClr val="dk1"/>
              </a:buClr>
              <a:buFont typeface="Arial"/>
              <a:buNone/>
            </a:pPr>
            <a:r>
              <a:t/>
            </a:r>
            <a:endParaRPr sz="3000">
              <a:solidFill>
                <a:schemeClr val="dk1"/>
              </a:solidFill>
              <a:latin typeface="Open Sans"/>
              <a:ea typeface="Open Sans"/>
              <a:cs typeface="Open Sans"/>
              <a:sym typeface="Open Sans"/>
            </a:endParaRPr>
          </a:p>
          <a:p>
            <a:pPr indent="0" lvl="0" marL="0" marR="0" rtl="0" algn="l">
              <a:lnSpc>
                <a:spcPct val="100000"/>
              </a:lnSpc>
              <a:spcBef>
                <a:spcPts val="0"/>
              </a:spcBef>
              <a:spcAft>
                <a:spcPts val="0"/>
              </a:spcAft>
              <a:buClr>
                <a:schemeClr val="dk1"/>
              </a:buClr>
              <a:buSzPct val="36666"/>
              <a:buFont typeface="Arial"/>
              <a:buNone/>
            </a:pPr>
            <a:r>
              <a:rPr lang="en" sz="3000">
                <a:solidFill>
                  <a:schemeClr val="dk1"/>
                </a:solidFill>
                <a:latin typeface="Open Sans"/>
                <a:ea typeface="Open Sans"/>
                <a:cs typeface="Open Sans"/>
                <a:sym typeface="Open Sans"/>
              </a:rPr>
              <a:t>It is to be mentioned that it was Alwar where the 1st cases of scrub typhus were reported from the state.</a:t>
            </a:r>
          </a:p>
          <a:p>
            <a:pPr lvl="0" marR="0" rtl="0" algn="l">
              <a:lnSpc>
                <a:spcPct val="100000"/>
              </a:lnSpc>
              <a:spcBef>
                <a:spcPts val="0"/>
              </a:spcBef>
              <a:spcAft>
                <a:spcPts val="0"/>
              </a:spcAft>
              <a:buNone/>
            </a:pPr>
            <a:r>
              <a:t/>
            </a:r>
            <a:endParaRPr sz="1000">
              <a:solidFill>
                <a:schemeClr val="dk1"/>
              </a:solidFill>
              <a:latin typeface="Open Sans"/>
              <a:ea typeface="Open Sans"/>
              <a:cs typeface="Open Sans"/>
              <a:sym typeface="Open Sans"/>
            </a:endParaRPr>
          </a:p>
          <a:p>
            <a:pPr indent="0" lvl="0" marL="0" marR="0" rtl="0" algn="l">
              <a:lnSpc>
                <a:spcPct val="100000"/>
              </a:lnSpc>
              <a:spcBef>
                <a:spcPts val="0"/>
              </a:spcBef>
              <a:spcAft>
                <a:spcPts val="0"/>
              </a:spcAft>
              <a:buClr>
                <a:schemeClr val="dk1"/>
              </a:buClr>
              <a:buFont typeface="Arial"/>
              <a:buNone/>
            </a:pPr>
            <a:r>
              <a:t/>
            </a:r>
            <a:endParaRPr sz="1000">
              <a:solidFill>
                <a:schemeClr val="dk1"/>
              </a:solidFill>
              <a:latin typeface="Open Sans"/>
              <a:ea typeface="Open Sans"/>
              <a:cs typeface="Open Sans"/>
              <a:sym typeface="Open Sans"/>
            </a:endParaRPr>
          </a:p>
        </p:txBody>
      </p:sp>
      <p:sp>
        <p:nvSpPr>
          <p:cNvPr id="435" name="Shape 435"/>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cxnSp>
        <p:nvCxnSpPr>
          <p:cNvPr id="436" name="Shape 436"/>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437" name="Shape 437"/>
          <p:cNvSpPr txBox="1"/>
          <p:nvPr>
            <p:ph type="title"/>
          </p:nvPr>
        </p:nvSpPr>
        <p:spPr>
          <a:xfrm>
            <a:off x="533400" y="71437"/>
            <a:ext cx="8229600" cy="1143299"/>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1" baseline="0" i="0" lang="en" sz="3600" u="none" cap="none" strike="noStrike">
                <a:solidFill>
                  <a:schemeClr val="dk1"/>
                </a:solidFill>
                <a:latin typeface="Arial"/>
                <a:ea typeface="Arial"/>
                <a:cs typeface="Arial"/>
                <a:sym typeface="Arial"/>
              </a:rPr>
              <a:t>Challenges</a:t>
            </a:r>
          </a:p>
        </p:txBody>
      </p:sp>
      <p:sp>
        <p:nvSpPr>
          <p:cNvPr id="438" name="Shape 438"/>
          <p:cNvSpPr/>
          <p:nvPr/>
        </p:nvSpPr>
        <p:spPr>
          <a:xfrm>
            <a:off x="493100" y="382500"/>
            <a:ext cx="2891999" cy="729600"/>
          </a:xfrm>
          <a:prstGeom prst="roundRect">
            <a:avLst>
              <a:gd fmla="val 16667" name="adj"/>
            </a:avLst>
          </a:prstGeom>
          <a:solidFill>
            <a:srgbClr val="0AA5B5"/>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439" name="Shape 439"/>
          <p:cNvSpPr txBox="1"/>
          <p:nvPr>
            <p:ph idx="2" type="title"/>
          </p:nvPr>
        </p:nvSpPr>
        <p:spPr>
          <a:xfrm>
            <a:off x="609600" y="-31096"/>
            <a:ext cx="2819400" cy="1143299"/>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Challenges</a:t>
            </a:r>
          </a:p>
        </p:txBody>
      </p:sp>
      <p:sp>
        <p:nvSpPr>
          <p:cNvPr id="440" name="Shape 440"/>
          <p:cNvSpPr txBox="1"/>
          <p:nvPr/>
        </p:nvSpPr>
        <p:spPr>
          <a:xfrm>
            <a:off x="455275" y="5795466"/>
            <a:ext cx="7953000" cy="563700"/>
          </a:xfrm>
          <a:prstGeom prst="rect">
            <a:avLst/>
          </a:prstGeom>
          <a:noFill/>
          <a:ln>
            <a:noFill/>
          </a:ln>
        </p:spPr>
        <p:txBody>
          <a:bodyPr anchorCtr="0" anchor="t" bIns="91425" lIns="91425" rIns="91425" tIns="91425">
            <a:noAutofit/>
          </a:bodyPr>
          <a:lstStyle/>
          <a:p>
            <a:pPr>
              <a:spcBef>
                <a:spcPts val="0"/>
              </a:spcBef>
              <a:buNone/>
            </a:pPr>
            <a:r>
              <a:rPr lang="en" sz="1000" u="sng">
                <a:solidFill>
                  <a:schemeClr val="hlink"/>
                </a:solidFill>
                <a:latin typeface="Open Sans"/>
                <a:ea typeface="Open Sans"/>
                <a:cs typeface="Open Sans"/>
                <a:sym typeface="Open Sans"/>
                <a:hlinkClick r:id="rId3"/>
              </a:rPr>
              <a:t>http://timesofindia.indiatimes.com/City/Jaipur/Unknown-fever-claims-4-lives-authorities-on-alert/articleshow/44937194.cms</a:t>
            </a:r>
          </a:p>
        </p:txBody>
      </p:sp>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44" name="Shape 444"/>
        <p:cNvGrpSpPr/>
        <p:nvPr/>
      </p:nvGrpSpPr>
      <p:grpSpPr>
        <a:xfrm>
          <a:off x="0" y="0"/>
          <a:ext cx="0" cy="0"/>
          <a:chOff x="0" y="0"/>
          <a:chExt cx="0" cy="0"/>
        </a:xfrm>
      </p:grpSpPr>
      <p:sp>
        <p:nvSpPr>
          <p:cNvPr id="445" name="Shape 445"/>
          <p:cNvSpPr txBox="1"/>
          <p:nvPr>
            <p:ph idx="1" type="body"/>
          </p:nvPr>
        </p:nvSpPr>
        <p:spPr>
          <a:xfrm>
            <a:off x="457200" y="1600200"/>
            <a:ext cx="8229600" cy="49677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lang="en" sz="3000">
                <a:solidFill>
                  <a:schemeClr val="dk1"/>
                </a:solidFill>
                <a:latin typeface="Open Sans"/>
                <a:ea typeface="Open Sans"/>
                <a:cs typeface="Open Sans"/>
                <a:sym typeface="Open Sans"/>
              </a:rPr>
              <a:t>Extraneous information is a distraction</a:t>
            </a:r>
          </a:p>
        </p:txBody>
      </p:sp>
      <p:sp>
        <p:nvSpPr>
          <p:cNvPr id="446" name="Shape 446"/>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rtl="0">
              <a:spcBef>
                <a:spcPts val="0"/>
              </a:spcBef>
              <a:buClr>
                <a:schemeClr val="dk1"/>
              </a:buClr>
              <a:buSzPct val="25000"/>
              <a:buFont typeface="Arial"/>
              <a:buNone/>
            </a:pPr>
            <a:fld id="{00000000-1234-1234-1234-123412341234}" type="slidenum">
              <a:rPr lang="en"/>
              <a:t>‹#›</a:t>
            </a:fld>
          </a:p>
        </p:txBody>
      </p:sp>
      <p:cxnSp>
        <p:nvCxnSpPr>
          <p:cNvPr id="447" name="Shape 447"/>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448" name="Shape 448"/>
          <p:cNvSpPr/>
          <p:nvPr/>
        </p:nvSpPr>
        <p:spPr>
          <a:xfrm>
            <a:off x="493100" y="393525"/>
            <a:ext cx="3911099" cy="707699"/>
          </a:xfrm>
          <a:prstGeom prst="roundRect">
            <a:avLst>
              <a:gd fmla="val 16667" name="adj"/>
            </a:avLst>
          </a:prstGeom>
          <a:solidFill>
            <a:srgbClr val="F6303E"/>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449" name="Shape 449"/>
          <p:cNvSpPr txBox="1"/>
          <p:nvPr>
            <p:ph type="title"/>
          </p:nvPr>
        </p:nvSpPr>
        <p:spPr>
          <a:xfrm>
            <a:off x="609600" y="432176"/>
            <a:ext cx="3911099" cy="669000"/>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User Feedback</a:t>
            </a:r>
          </a:p>
        </p:txBody>
      </p:sp>
      <p:pic>
        <p:nvPicPr>
          <p:cNvPr id="450" name="Shape 450"/>
          <p:cNvPicPr preferRelativeResize="0"/>
          <p:nvPr/>
        </p:nvPicPr>
        <p:blipFill>
          <a:blip r:embed="rId3">
            <a:alphaModFix/>
          </a:blip>
          <a:stretch>
            <a:fillRect/>
          </a:stretch>
        </p:blipFill>
        <p:spPr>
          <a:xfrm>
            <a:off x="252400" y="2585400"/>
            <a:ext cx="8639175" cy="2247900"/>
          </a:xfrm>
          <a:prstGeom prst="rect">
            <a:avLst/>
          </a:prstGeom>
          <a:noFill/>
          <a:ln>
            <a:noFill/>
          </a:ln>
        </p:spPr>
      </p:pic>
      <p:cxnSp>
        <p:nvCxnSpPr>
          <p:cNvPr id="451" name="Shape 451"/>
          <p:cNvCxnSpPr/>
          <p:nvPr/>
        </p:nvCxnSpPr>
        <p:spPr>
          <a:xfrm rot="10800000">
            <a:off x="3154025" y="4229333"/>
            <a:ext cx="683099" cy="973200"/>
          </a:xfrm>
          <a:prstGeom prst="straightConnector1">
            <a:avLst/>
          </a:prstGeom>
          <a:noFill/>
          <a:ln cap="flat" w="76200">
            <a:solidFill>
              <a:srgbClr val="936ABB"/>
            </a:solidFill>
            <a:prstDash val="solid"/>
            <a:round/>
            <a:headEnd len="lg" w="lg" type="none"/>
            <a:tailEnd len="lg" w="lg" type="triangle"/>
          </a:ln>
        </p:spPr>
      </p:cxnSp>
      <p:sp>
        <p:nvSpPr>
          <p:cNvPr id="452" name="Shape 452"/>
          <p:cNvSpPr txBox="1"/>
          <p:nvPr/>
        </p:nvSpPr>
        <p:spPr>
          <a:xfrm>
            <a:off x="3921275" y="5135700"/>
            <a:ext cx="4792799" cy="989099"/>
          </a:xfrm>
          <a:prstGeom prst="rect">
            <a:avLst/>
          </a:prstGeom>
          <a:noFill/>
          <a:ln>
            <a:noFill/>
          </a:ln>
        </p:spPr>
        <p:txBody>
          <a:bodyPr anchorCtr="0" anchor="t" bIns="91425" lIns="91425" rIns="91425" tIns="91425">
            <a:noAutofit/>
          </a:bodyPr>
          <a:lstStyle/>
          <a:p>
            <a:pPr>
              <a:spcBef>
                <a:spcPts val="0"/>
              </a:spcBef>
              <a:buNone/>
            </a:pPr>
            <a:r>
              <a:rPr lang="en" sz="2200">
                <a:latin typeface="Open Sans"/>
                <a:ea typeface="Open Sans"/>
                <a:cs typeface="Open Sans"/>
                <a:sym typeface="Open Sans"/>
              </a:rPr>
              <a:t>Location not relevant to outbreak</a:t>
            </a:r>
          </a:p>
        </p:txBody>
      </p:sp>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56" name="Shape 456"/>
        <p:cNvGrpSpPr/>
        <p:nvPr/>
      </p:nvGrpSpPr>
      <p:grpSpPr>
        <a:xfrm>
          <a:off x="0" y="0"/>
          <a:ext cx="0" cy="0"/>
          <a:chOff x="0" y="0"/>
          <a:chExt cx="0" cy="0"/>
        </a:xfrm>
      </p:grpSpPr>
      <p:sp>
        <p:nvSpPr>
          <p:cNvPr id="457" name="Shape 457"/>
          <p:cNvSpPr txBox="1"/>
          <p:nvPr>
            <p:ph idx="1" type="body"/>
          </p:nvPr>
        </p:nvSpPr>
        <p:spPr>
          <a:xfrm>
            <a:off x="457200" y="1600200"/>
            <a:ext cx="8229600" cy="4967700"/>
          </a:xfrm>
          <a:prstGeom prst="rect">
            <a:avLst/>
          </a:prstGeom>
          <a:noFill/>
          <a:ln>
            <a:noFill/>
          </a:ln>
        </p:spPr>
        <p:txBody>
          <a:bodyPr anchorCtr="0" anchor="t" bIns="91425" lIns="91425" rIns="91425" tIns="91425">
            <a:noAutofit/>
          </a:bodyPr>
          <a:lstStyle/>
          <a:p>
            <a:pPr indent="-419100" lvl="0" marL="457200" marR="0" rtl="0" algn="l">
              <a:lnSpc>
                <a:spcPct val="100000"/>
              </a:lnSpc>
              <a:spcBef>
                <a:spcPts val="0"/>
              </a:spcBef>
              <a:spcAft>
                <a:spcPts val="0"/>
              </a:spcAft>
              <a:buClr>
                <a:schemeClr val="dk1"/>
              </a:buClr>
              <a:buSzPct val="100000"/>
              <a:buFont typeface="Open Sans"/>
              <a:buChar char="●"/>
            </a:pPr>
            <a:r>
              <a:rPr lang="en" sz="3000">
                <a:solidFill>
                  <a:schemeClr val="dk1"/>
                </a:solidFill>
                <a:latin typeface="Open Sans"/>
                <a:ea typeface="Open Sans"/>
                <a:cs typeface="Open Sans"/>
                <a:sym typeface="Open Sans"/>
              </a:rPr>
              <a:t>I</a:t>
            </a:r>
            <a:r>
              <a:rPr b="0" baseline="0" i="0" lang="en" sz="3000" u="none" cap="none" strike="noStrike">
                <a:solidFill>
                  <a:schemeClr val="dk1"/>
                </a:solidFill>
                <a:latin typeface="Open Sans"/>
                <a:ea typeface="Open Sans"/>
                <a:cs typeface="Open Sans"/>
                <a:sym typeface="Open Sans"/>
                <a:rtl val="0"/>
              </a:rPr>
              <a:t>ntegration with other syst</a:t>
            </a:r>
            <a:r>
              <a:rPr lang="en" sz="3000">
                <a:solidFill>
                  <a:schemeClr val="dk1"/>
                </a:solidFill>
                <a:latin typeface="Open Sans"/>
                <a:ea typeface="Open Sans"/>
                <a:cs typeface="Open Sans"/>
                <a:sym typeface="Open Sans"/>
                <a:rtl val="0"/>
              </a:rPr>
              <a:t>ems</a:t>
            </a:r>
          </a:p>
          <a:p>
            <a:pPr indent="-419100" lvl="0" marL="457200" marR="0" rtl="0" algn="l">
              <a:lnSpc>
                <a:spcPct val="100000"/>
              </a:lnSpc>
              <a:spcBef>
                <a:spcPts val="0"/>
              </a:spcBef>
              <a:spcAft>
                <a:spcPts val="0"/>
              </a:spcAft>
              <a:buClr>
                <a:schemeClr val="dk1"/>
              </a:buClr>
              <a:buSzPct val="100000"/>
              <a:buFont typeface="Open Sans"/>
              <a:buChar char="●"/>
            </a:pPr>
            <a:r>
              <a:rPr lang="en" sz="3000">
                <a:solidFill>
                  <a:schemeClr val="dk1"/>
                </a:solidFill>
                <a:latin typeface="Open Sans"/>
                <a:ea typeface="Open Sans"/>
                <a:cs typeface="Open Sans"/>
                <a:sym typeface="Open Sans"/>
              </a:rPr>
              <a:t>Explore new data sources</a:t>
            </a:r>
          </a:p>
          <a:p>
            <a:pPr indent="-419100" lvl="0" marL="457200" marR="0" rtl="0" algn="l">
              <a:lnSpc>
                <a:spcPct val="100000"/>
              </a:lnSpc>
              <a:spcBef>
                <a:spcPts val="0"/>
              </a:spcBef>
              <a:spcAft>
                <a:spcPts val="0"/>
              </a:spcAft>
              <a:buClr>
                <a:schemeClr val="dk1"/>
              </a:buClr>
              <a:buSzPct val="100000"/>
              <a:buFont typeface="Open Sans"/>
              <a:buChar char="●"/>
            </a:pPr>
            <a:r>
              <a:rPr lang="en" sz="3000">
                <a:solidFill>
                  <a:schemeClr val="dk1"/>
                </a:solidFill>
                <a:latin typeface="Open Sans"/>
                <a:ea typeface="Open Sans"/>
                <a:cs typeface="Open Sans"/>
                <a:sym typeface="Open Sans"/>
              </a:rPr>
              <a:t>Find alternate use cases</a:t>
            </a:r>
          </a:p>
          <a:p>
            <a:pPr indent="-419100" lvl="0" marL="457200" marR="0" rtl="0" algn="l">
              <a:lnSpc>
                <a:spcPct val="100000"/>
              </a:lnSpc>
              <a:spcBef>
                <a:spcPts val="0"/>
              </a:spcBef>
              <a:spcAft>
                <a:spcPts val="0"/>
              </a:spcAft>
              <a:buClr>
                <a:schemeClr val="dk1"/>
              </a:buClr>
              <a:buSzPct val="100000"/>
              <a:buFont typeface="Open Sans"/>
              <a:buChar char="●"/>
            </a:pPr>
            <a:r>
              <a:rPr lang="en" sz="3000">
                <a:solidFill>
                  <a:schemeClr val="dk1"/>
                </a:solidFill>
                <a:latin typeface="Open Sans"/>
                <a:ea typeface="Open Sans"/>
                <a:cs typeface="Open Sans"/>
                <a:sym typeface="Open Sans"/>
              </a:rPr>
              <a:t>We looking for help:</a:t>
            </a:r>
          </a:p>
          <a:p>
            <a:pPr indent="-419100" lvl="1" marL="914400" marR="0" rtl="0" algn="l">
              <a:lnSpc>
                <a:spcPct val="100000"/>
              </a:lnSpc>
              <a:spcBef>
                <a:spcPts val="0"/>
              </a:spcBef>
              <a:spcAft>
                <a:spcPts val="0"/>
              </a:spcAft>
              <a:buClr>
                <a:schemeClr val="dk1"/>
              </a:buClr>
              <a:buSzPct val="100000"/>
              <a:buFont typeface="Open Sans"/>
              <a:buChar char="○"/>
            </a:pPr>
            <a:r>
              <a:rPr lang="en" sz="3000">
                <a:solidFill>
                  <a:schemeClr val="dk1"/>
                </a:solidFill>
                <a:latin typeface="Open Sans"/>
                <a:ea typeface="Open Sans"/>
                <a:cs typeface="Open Sans"/>
                <a:sym typeface="Open Sans"/>
              </a:rPr>
              <a:t>monetization of our technologies,</a:t>
            </a:r>
          </a:p>
          <a:p>
            <a:pPr indent="-419100" lvl="1" marL="914400" marR="0" rtl="0" algn="l">
              <a:lnSpc>
                <a:spcPct val="100000"/>
              </a:lnSpc>
              <a:spcBef>
                <a:spcPts val="0"/>
              </a:spcBef>
              <a:spcAft>
                <a:spcPts val="0"/>
              </a:spcAft>
              <a:buClr>
                <a:schemeClr val="dk1"/>
              </a:buClr>
              <a:buSzPct val="100000"/>
              <a:buFont typeface="Open Sans"/>
              <a:buChar char="○"/>
            </a:pPr>
            <a:r>
              <a:rPr lang="en" sz="3000">
                <a:solidFill>
                  <a:schemeClr val="dk1"/>
                </a:solidFill>
                <a:latin typeface="Open Sans"/>
                <a:ea typeface="Open Sans"/>
                <a:cs typeface="Open Sans"/>
                <a:sym typeface="Open Sans"/>
              </a:rPr>
              <a:t>unrestricted funding for high risk technology R &amp; D</a:t>
            </a:r>
          </a:p>
          <a:p>
            <a:pPr indent="-419100" lvl="1" marL="914400" marR="0" rtl="0" algn="l">
              <a:lnSpc>
                <a:spcPct val="100000"/>
              </a:lnSpc>
              <a:spcBef>
                <a:spcPts val="0"/>
              </a:spcBef>
              <a:spcAft>
                <a:spcPts val="0"/>
              </a:spcAft>
              <a:buClr>
                <a:schemeClr val="dk1"/>
              </a:buClr>
              <a:buSzPct val="100000"/>
              <a:buFont typeface="Open Sans"/>
              <a:buChar char="○"/>
            </a:pPr>
            <a:r>
              <a:rPr lang="en" sz="3000">
                <a:solidFill>
                  <a:schemeClr val="dk1"/>
                </a:solidFill>
                <a:latin typeface="Open Sans"/>
                <a:ea typeface="Open Sans"/>
                <a:cs typeface="Open Sans"/>
                <a:sym typeface="Open Sans"/>
              </a:rPr>
              <a:t>in-kind services for software development or data processing</a:t>
            </a:r>
          </a:p>
        </p:txBody>
      </p:sp>
      <p:sp>
        <p:nvSpPr>
          <p:cNvPr id="458" name="Shape 458"/>
          <p:cNvSpPr txBox="1"/>
          <p:nvPr>
            <p:ph idx="12" type="sldNum"/>
          </p:nvPr>
        </p:nvSpPr>
        <p:spPr>
          <a:xfrm>
            <a:off x="8556790" y="6333133"/>
            <a:ext cx="548699" cy="524699"/>
          </a:xfrm>
          <a:prstGeom prst="rect">
            <a:avLst/>
          </a:prstGeom>
        </p:spPr>
        <p:txBody>
          <a:bodyPr anchorCtr="0" anchor="ctr" bIns="91425" lIns="91425" rIns="91425" tIns="91425">
            <a:noAutofit/>
          </a:bodyPr>
          <a:lstStyle/>
          <a:p>
            <a:pPr lvl="0">
              <a:spcBef>
                <a:spcPts val="0"/>
              </a:spcBef>
              <a:buClr>
                <a:schemeClr val="dk1"/>
              </a:buClr>
              <a:buSzPct val="25000"/>
              <a:buFont typeface="Arial"/>
              <a:buNone/>
            </a:pPr>
            <a:fld id="{00000000-1234-1234-1234-123412341234}" type="slidenum">
              <a:rPr lang="en"/>
              <a:t>‹#›</a:t>
            </a:fld>
          </a:p>
        </p:txBody>
      </p:sp>
      <p:cxnSp>
        <p:nvCxnSpPr>
          <p:cNvPr id="459" name="Shape 459"/>
          <p:cNvCxnSpPr/>
          <p:nvPr/>
        </p:nvCxnSpPr>
        <p:spPr>
          <a:xfrm rot="10800000">
            <a:off x="-1424" y="747387"/>
            <a:ext cx="9545099" cy="0"/>
          </a:xfrm>
          <a:prstGeom prst="straightConnector1">
            <a:avLst/>
          </a:prstGeom>
          <a:noFill/>
          <a:ln cap="flat" w="228600">
            <a:solidFill>
              <a:schemeClr val="dk2"/>
            </a:solidFill>
            <a:prstDash val="solid"/>
            <a:round/>
            <a:headEnd len="lg" w="lg" type="none"/>
            <a:tailEnd len="lg" w="lg" type="none"/>
          </a:ln>
        </p:spPr>
      </p:cxnSp>
      <p:sp>
        <p:nvSpPr>
          <p:cNvPr id="460" name="Shape 460"/>
          <p:cNvSpPr/>
          <p:nvPr/>
        </p:nvSpPr>
        <p:spPr>
          <a:xfrm>
            <a:off x="493100" y="368200"/>
            <a:ext cx="3293099" cy="758399"/>
          </a:xfrm>
          <a:prstGeom prst="roundRect">
            <a:avLst>
              <a:gd fmla="val 16667" name="adj"/>
            </a:avLst>
          </a:prstGeom>
          <a:solidFill>
            <a:srgbClr val="43AF4E"/>
          </a:solidFill>
          <a:ln cap="flat" w="38100">
            <a:solidFill>
              <a:srgbClr val="FFFFFF"/>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a:p>
        </p:txBody>
      </p:sp>
      <p:sp>
        <p:nvSpPr>
          <p:cNvPr id="461" name="Shape 461"/>
          <p:cNvSpPr txBox="1"/>
          <p:nvPr>
            <p:ph type="title"/>
          </p:nvPr>
        </p:nvSpPr>
        <p:spPr>
          <a:xfrm>
            <a:off x="600800" y="-31192"/>
            <a:ext cx="3077700" cy="1143299"/>
          </a:xfrm>
          <a:prstGeom prst="rect">
            <a:avLst/>
          </a:prstGeom>
          <a:noFill/>
          <a:ln>
            <a:noFill/>
          </a:ln>
        </p:spPr>
        <p:txBody>
          <a:bodyPr anchorCtr="0" anchor="b" bIns="91425" lIns="91425" rIns="91425" tIns="91425">
            <a:noAutofit/>
          </a:bodyPr>
          <a:lstStyle/>
          <a:p>
            <a:pPr lvl="0" rtl="0">
              <a:spcBef>
                <a:spcPts val="0"/>
              </a:spcBef>
              <a:buClr>
                <a:schemeClr val="dk1"/>
              </a:buClr>
              <a:buSzPct val="25000"/>
              <a:buFont typeface="Arial"/>
              <a:buNone/>
            </a:pPr>
            <a:r>
              <a:rPr b="1" lang="en" sz="3600">
                <a:solidFill>
                  <a:srgbClr val="FFFFFF"/>
                </a:solidFill>
                <a:latin typeface="Open Sans"/>
                <a:ea typeface="Open Sans"/>
                <a:cs typeface="Open Sans"/>
                <a:sym typeface="Open Sans"/>
              </a:rPr>
              <a:t>Future Work</a:t>
            </a:r>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5" name="Shape 465"/>
        <p:cNvGrpSpPr/>
        <p:nvPr/>
      </p:nvGrpSpPr>
      <p:grpSpPr>
        <a:xfrm>
          <a:off x="0" y="0"/>
          <a:ext cx="0" cy="0"/>
          <a:chOff x="0" y="0"/>
          <a:chExt cx="0" cy="0"/>
        </a:xfrm>
      </p:grpSpPr>
      <p:sp>
        <p:nvSpPr>
          <p:cNvPr id="466" name="Shape 466"/>
          <p:cNvSpPr txBox="1"/>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Emerging Disease Prevention</a:t>
            </a:r>
          </a:p>
        </p:txBody>
      </p:sp>
      <p:sp>
        <p:nvSpPr>
          <p:cNvPr id="467" name="Shape 467"/>
          <p:cNvSpPr txBox="1"/>
          <p:nvPr>
            <p:ph idx="1" type="body"/>
          </p:nvPr>
        </p:nvSpPr>
        <p:spPr>
          <a:xfrm>
            <a:off x="853725" y="1226800"/>
            <a:ext cx="6933000" cy="5631299"/>
          </a:xfrm>
          <a:prstGeom prst="rect">
            <a:avLst/>
          </a:prstGeom>
          <a:noFill/>
          <a:ln>
            <a:noFill/>
          </a:ln>
        </p:spPr>
        <p:txBody>
          <a:bodyPr anchorCtr="0" anchor="t" bIns="45700" lIns="91425" rIns="91425" tIns="45700">
            <a:noAutofit/>
          </a:bodyPr>
          <a:lstStyle/>
          <a:p>
            <a:pPr indent="-330200" lvl="0" marL="342900" marR="0" rtl="0" algn="l">
              <a:lnSpc>
                <a:spcPct val="100000"/>
              </a:lnSpc>
              <a:spcBef>
                <a:spcPts val="1000"/>
              </a:spcBef>
              <a:spcAft>
                <a:spcPts val="1400"/>
              </a:spcAft>
              <a:buClr>
                <a:srgbClr val="434343"/>
              </a:buClr>
              <a:buSzPct val="100000"/>
              <a:buFont typeface="Open Sans"/>
              <a:buChar char="●"/>
            </a:pPr>
            <a:r>
              <a:rPr b="0" baseline="0" i="0" lang="en" sz="2200" u="none" cap="none" strike="noStrike">
                <a:solidFill>
                  <a:srgbClr val="434343"/>
                </a:solidFill>
                <a:latin typeface="Open Sans"/>
                <a:ea typeface="Open Sans"/>
                <a:cs typeface="Open Sans"/>
                <a:sym typeface="Open Sans"/>
              </a:rPr>
              <a:t>Building multi-disciplinary teams to understand disease emergence and spread</a:t>
            </a:r>
          </a:p>
          <a:p>
            <a:pPr indent="-330200" lvl="0" marL="342900" marR="0" rtl="0" algn="l">
              <a:lnSpc>
                <a:spcPct val="100000"/>
              </a:lnSpc>
              <a:spcBef>
                <a:spcPts val="1000"/>
              </a:spcBef>
              <a:spcAft>
                <a:spcPts val="1400"/>
              </a:spcAft>
              <a:buClr>
                <a:srgbClr val="434343"/>
              </a:buClr>
              <a:buSzPct val="100000"/>
              <a:buFont typeface="Open Sans"/>
              <a:buChar char="●"/>
            </a:pPr>
            <a:r>
              <a:rPr b="0" baseline="0" i="0" lang="en" sz="2200" u="none" cap="none" strike="noStrike">
                <a:solidFill>
                  <a:srgbClr val="434343"/>
                </a:solidFill>
                <a:latin typeface="Open Sans"/>
                <a:ea typeface="Open Sans"/>
                <a:cs typeface="Open Sans"/>
                <a:sym typeface="Open Sans"/>
              </a:rPr>
              <a:t>Modeling data sets from travel, trade, demography, disease hotspots, land-use changes</a:t>
            </a:r>
          </a:p>
          <a:p>
            <a:pPr indent="-330200" lvl="0" marL="342900" marR="0" rtl="0" algn="l">
              <a:lnSpc>
                <a:spcPct val="100000"/>
              </a:lnSpc>
              <a:spcBef>
                <a:spcPts val="1000"/>
              </a:spcBef>
              <a:spcAft>
                <a:spcPts val="1400"/>
              </a:spcAft>
              <a:buClr>
                <a:srgbClr val="434343"/>
              </a:buClr>
              <a:buSzPct val="100000"/>
              <a:buFont typeface="Open Sans"/>
              <a:buChar char="●"/>
            </a:pPr>
            <a:r>
              <a:rPr b="0" baseline="0" i="0" lang="en" sz="2200" u="none" cap="none" strike="noStrike">
                <a:solidFill>
                  <a:srgbClr val="434343"/>
                </a:solidFill>
                <a:latin typeface="Open Sans"/>
                <a:ea typeface="Open Sans"/>
                <a:cs typeface="Open Sans"/>
                <a:sym typeface="Open Sans"/>
              </a:rPr>
              <a:t>Advising for profit business sectors on health threats and ecosystem failure</a:t>
            </a:r>
          </a:p>
          <a:p>
            <a:pPr indent="-330200" lvl="0" marL="342900" marR="0" rtl="0" algn="l">
              <a:lnSpc>
                <a:spcPct val="100000"/>
              </a:lnSpc>
              <a:spcBef>
                <a:spcPts val="1000"/>
              </a:spcBef>
              <a:spcAft>
                <a:spcPts val="1400"/>
              </a:spcAft>
              <a:buClr>
                <a:srgbClr val="434343"/>
              </a:buClr>
              <a:buSzPct val="100000"/>
              <a:buFont typeface="Open Sans"/>
              <a:buChar char="●"/>
            </a:pPr>
            <a:r>
              <a:rPr lang="en" sz="2200">
                <a:solidFill>
                  <a:srgbClr val="434343"/>
                </a:solidFill>
                <a:latin typeface="Open Sans"/>
                <a:ea typeface="Open Sans"/>
                <a:cs typeface="Open Sans"/>
                <a:sym typeface="Open Sans"/>
              </a:rPr>
              <a:t>Developing technology to predict future crises</a:t>
            </a:r>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3" name="Shape 473"/>
        <p:cNvGrpSpPr/>
        <p:nvPr/>
      </p:nvGrpSpPr>
      <p:grpSpPr>
        <a:xfrm>
          <a:off x="0" y="0"/>
          <a:ext cx="0" cy="0"/>
          <a:chOff x="0" y="0"/>
          <a:chExt cx="0" cy="0"/>
        </a:xfrm>
      </p:grpSpPr>
      <p:pic>
        <p:nvPicPr>
          <p:cNvPr id="474" name="Shape 474"/>
          <p:cNvPicPr preferRelativeResize="0"/>
          <p:nvPr/>
        </p:nvPicPr>
        <p:blipFill>
          <a:blip r:embed="rId3">
            <a:alphaModFix/>
          </a:blip>
          <a:stretch>
            <a:fillRect/>
          </a:stretch>
        </p:blipFill>
        <p:spPr>
          <a:xfrm>
            <a:off x="851325" y="1184099"/>
            <a:ext cx="7441351" cy="1892925"/>
          </a:xfrm>
          <a:prstGeom prst="rect">
            <a:avLst/>
          </a:prstGeom>
          <a:noFill/>
          <a:ln>
            <a:noFill/>
          </a:ln>
        </p:spPr>
      </p:pic>
      <p:sp>
        <p:nvSpPr>
          <p:cNvPr id="475" name="Shape 475"/>
          <p:cNvSpPr txBox="1"/>
          <p:nvPr/>
        </p:nvSpPr>
        <p:spPr>
          <a:xfrm>
            <a:off x="0" y="5572125"/>
            <a:ext cx="9144000" cy="714300"/>
          </a:xfrm>
          <a:prstGeom prst="rect">
            <a:avLst/>
          </a:prstGeom>
          <a:noFill/>
          <a:ln>
            <a:noFill/>
          </a:ln>
        </p:spPr>
        <p:txBody>
          <a:bodyPr anchorCtr="0" anchor="t" bIns="91425" lIns="91425" rIns="91425" tIns="91425">
            <a:noAutofit/>
          </a:bodyPr>
          <a:lstStyle/>
          <a:p>
            <a:pPr lvl="0" rtl="0" algn="ctr">
              <a:lnSpc>
                <a:spcPct val="115000"/>
              </a:lnSpc>
              <a:spcBef>
                <a:spcPts val="400"/>
              </a:spcBef>
              <a:buClr>
                <a:schemeClr val="dk1"/>
              </a:buClr>
              <a:buSzPct val="68750"/>
              <a:buFont typeface="Arial"/>
              <a:buNone/>
            </a:pPr>
            <a:r>
              <a:rPr b="1" lang="en" sz="1600">
                <a:solidFill>
                  <a:srgbClr val="666666"/>
                </a:solidFill>
                <a:latin typeface="Open Sans"/>
                <a:ea typeface="Open Sans"/>
                <a:cs typeface="Open Sans"/>
                <a:sym typeface="Open Sans"/>
              </a:rPr>
              <a:t>460 West 34th Street - 17th floor  |  New York, NY 10001  |  212.380.4460</a:t>
            </a:r>
          </a:p>
          <a:p>
            <a:pPr lvl="0" rtl="0" algn="ctr">
              <a:lnSpc>
                <a:spcPct val="115000"/>
              </a:lnSpc>
              <a:spcBef>
                <a:spcPts val="400"/>
              </a:spcBef>
              <a:buClr>
                <a:schemeClr val="dk1"/>
              </a:buClr>
              <a:buSzPct val="68750"/>
              <a:buFont typeface="Arial"/>
              <a:buNone/>
            </a:pPr>
            <a:r>
              <a:rPr b="1" lang="en" sz="1600">
                <a:solidFill>
                  <a:srgbClr val="489628"/>
                </a:solidFill>
                <a:latin typeface="Open Sans"/>
                <a:ea typeface="Open Sans"/>
                <a:cs typeface="Open Sans"/>
                <a:sym typeface="Open Sans"/>
              </a:rPr>
              <a:t>WWW.ECOHEALTHALLIANCE.ORG</a:t>
            </a:r>
          </a:p>
          <a:p>
            <a:pPr>
              <a:spcBef>
                <a:spcPts val="0"/>
              </a:spcBef>
              <a:buNone/>
            </a:pPr>
            <a:r>
              <a:t/>
            </a:r>
            <a:endParaRPr>
              <a:latin typeface="Open Sans"/>
              <a:ea typeface="Open Sans"/>
              <a:cs typeface="Open Sans"/>
              <a:sym typeface="Open Sans"/>
            </a:endParaRPr>
          </a:p>
        </p:txBody>
      </p:sp>
      <p:sp>
        <p:nvSpPr>
          <p:cNvPr id="476" name="Shape 476"/>
          <p:cNvSpPr txBox="1"/>
          <p:nvPr/>
        </p:nvSpPr>
        <p:spPr>
          <a:xfrm>
            <a:off x="2391685" y="3413517"/>
            <a:ext cx="6053400" cy="1470000"/>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rgbClr val="408000"/>
              </a:buClr>
              <a:buSzPct val="25000"/>
              <a:buFont typeface="Georgia"/>
              <a:buNone/>
            </a:pPr>
            <a:r>
              <a:rPr b="1" baseline="0" i="0" lang="en" sz="3200" u="none" cap="none" strike="noStrike">
                <a:solidFill>
                  <a:srgbClr val="408000"/>
                </a:solidFill>
                <a:latin typeface="Georgia"/>
                <a:ea typeface="Georgia"/>
                <a:cs typeface="Georgia"/>
                <a:sym typeface="Georgia"/>
              </a:rPr>
              <a:t>Local conservation.</a:t>
            </a:r>
          </a:p>
          <a:p>
            <a:pPr indent="0" lvl="0" marL="0" marR="0" rtl="0" algn="r">
              <a:lnSpc>
                <a:spcPct val="100000"/>
              </a:lnSpc>
              <a:spcBef>
                <a:spcPts val="0"/>
              </a:spcBef>
              <a:spcAft>
                <a:spcPts val="0"/>
              </a:spcAft>
              <a:buClr>
                <a:srgbClr val="408000"/>
              </a:buClr>
              <a:buSzPct val="25000"/>
              <a:buFont typeface="Georgia"/>
              <a:buNone/>
            </a:pPr>
            <a:r>
              <a:rPr b="1" baseline="0" i="0" lang="en" sz="3200" u="none" cap="none" strike="noStrike">
                <a:solidFill>
                  <a:srgbClr val="408000"/>
                </a:solidFill>
                <a:latin typeface="Georgia"/>
                <a:ea typeface="Georgia"/>
                <a:cs typeface="Georgia"/>
                <a:sym typeface="Georgia"/>
              </a:rPr>
              <a:t>Global health.</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 name="Shape 72"/>
        <p:cNvGrpSpPr/>
        <p:nvPr/>
      </p:nvGrpSpPr>
      <p:grpSpPr>
        <a:xfrm>
          <a:off x="0" y="0"/>
          <a:ext cx="0" cy="0"/>
          <a:chOff x="0" y="0"/>
          <a:chExt cx="0" cy="0"/>
        </a:xfrm>
      </p:grpSpPr>
      <p:sp>
        <p:nvSpPr>
          <p:cNvPr id="73" name="Shape 73"/>
          <p:cNvSpPr txBox="1"/>
          <p:nvPr>
            <p:ph idx="1" type="body"/>
          </p:nvPr>
        </p:nvSpPr>
        <p:spPr>
          <a:xfrm>
            <a:off x="661325" y="1061900"/>
            <a:ext cx="7523999" cy="1693499"/>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rgbClr val="666666"/>
              </a:buClr>
              <a:buSzPct val="100000"/>
              <a:buFont typeface="Open Sans"/>
              <a:buChar char="●"/>
            </a:pPr>
            <a:r>
              <a:rPr b="0" baseline="0" i="0" lang="en" sz="2400" u="none" cap="none" strike="noStrike">
                <a:solidFill>
                  <a:srgbClr val="434343"/>
                </a:solidFill>
                <a:latin typeface="Open Sans"/>
                <a:ea typeface="Open Sans"/>
                <a:cs typeface="Open Sans"/>
                <a:sym typeface="Open Sans"/>
              </a:rPr>
              <a:t>Using our cutting edge science to find the best possible solutions to mitigate the underlying drivers of EIDs</a:t>
            </a:r>
          </a:p>
          <a:p>
            <a:pPr indent="-342900" lvl="0" marL="342900" marR="0" rtl="0" algn="l">
              <a:lnSpc>
                <a:spcPct val="90000"/>
              </a:lnSpc>
              <a:spcBef>
                <a:spcPts val="1080"/>
              </a:spcBef>
              <a:spcAft>
                <a:spcPts val="0"/>
              </a:spcAft>
              <a:buClr>
                <a:srgbClr val="666666"/>
              </a:buClr>
              <a:buSzPct val="100000"/>
              <a:buFont typeface="Open Sans"/>
              <a:buChar char="●"/>
            </a:pPr>
            <a:r>
              <a:rPr b="0" baseline="0" i="0" lang="en" sz="2400" u="none" cap="none" strike="noStrike">
                <a:solidFill>
                  <a:srgbClr val="434343"/>
                </a:solidFill>
                <a:latin typeface="Open Sans"/>
                <a:ea typeface="Open Sans"/>
                <a:cs typeface="Open Sans"/>
                <a:sym typeface="Open Sans"/>
              </a:rPr>
              <a:t>Science -&gt; public good (health-conservation-capacity building)</a:t>
            </a:r>
          </a:p>
        </p:txBody>
      </p:sp>
      <p:sp>
        <p:nvSpPr>
          <p:cNvPr id="74" name="Shape 74"/>
          <p:cNvSpPr txBox="1"/>
          <p:nvPr>
            <p:ph type="title"/>
          </p:nvPr>
        </p:nvSpPr>
        <p:spPr>
          <a:xfrm>
            <a:off x="457200" y="36612"/>
            <a:ext cx="8229600" cy="1143299"/>
          </a:xfrm>
          <a:prstGeom prst="rect">
            <a:avLst/>
          </a:prstGeom>
          <a:noFill/>
          <a:ln>
            <a:noFill/>
          </a:ln>
        </p:spPr>
        <p:txBody>
          <a:bodyPr anchorCtr="0" anchor="ctr" bIns="45700" lIns="91425" rIns="91425" tIns="45700">
            <a:noAutofit/>
          </a:bodyPr>
          <a:lstStyle/>
          <a:p>
            <a:pPr indent="0" lvl="0" marL="0" marR="0" rtl="0" algn="l">
              <a:spcBef>
                <a:spcPts val="0"/>
              </a:spcBef>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Our Work</a:t>
            </a:r>
          </a:p>
        </p:txBody>
      </p:sp>
      <p:sp>
        <p:nvSpPr>
          <p:cNvPr id="75" name="Shape 75"/>
          <p:cNvSpPr txBox="1"/>
          <p:nvPr/>
        </p:nvSpPr>
        <p:spPr>
          <a:xfrm>
            <a:off x="1295250" y="3169300"/>
            <a:ext cx="10141500" cy="3510599"/>
          </a:xfrm>
          <a:prstGeom prst="rect">
            <a:avLst/>
          </a:prstGeom>
          <a:noFill/>
          <a:ln>
            <a:noFill/>
          </a:ln>
        </p:spPr>
        <p:txBody>
          <a:bodyPr anchorCtr="0" anchor="t" bIns="91425" lIns="91425" rIns="91425" tIns="91425">
            <a:noAutofit/>
          </a:bodyPr>
          <a:lstStyle/>
          <a:p>
            <a:pPr indent="-349250" lvl="2" marL="742950" rtl="0">
              <a:lnSpc>
                <a:spcPct val="90000"/>
              </a:lnSpc>
              <a:spcBef>
                <a:spcPts val="1080"/>
              </a:spcBef>
              <a:buClr>
                <a:schemeClr val="dk2"/>
              </a:buClr>
              <a:buSzPct val="114285"/>
              <a:buFont typeface="Open Sans"/>
              <a:buChar char="■"/>
            </a:pPr>
            <a:r>
              <a:rPr i="1" lang="en" sz="2050">
                <a:solidFill>
                  <a:srgbClr val="31859B"/>
                </a:solidFill>
                <a:latin typeface="Open Sans"/>
                <a:ea typeface="Open Sans"/>
                <a:cs typeface="Open Sans"/>
                <a:sym typeface="Open Sans"/>
              </a:rPr>
              <a:t>Deforestation -</a:t>
            </a:r>
          </a:p>
          <a:p>
            <a:pPr indent="-349250" lvl="2" marL="742950" rtl="0">
              <a:lnSpc>
                <a:spcPct val="90000"/>
              </a:lnSpc>
              <a:spcBef>
                <a:spcPts val="1010"/>
              </a:spcBef>
              <a:buClr>
                <a:schemeClr val="dk2"/>
              </a:buClr>
              <a:buSzPct val="97619"/>
              <a:buFont typeface="Open Sans"/>
              <a:buChar char="■"/>
            </a:pPr>
            <a:r>
              <a:rPr i="1" lang="en" sz="2050">
                <a:solidFill>
                  <a:srgbClr val="31859B"/>
                </a:solidFill>
                <a:latin typeface="Open Sans"/>
                <a:ea typeface="Open Sans"/>
                <a:cs typeface="Open Sans"/>
                <a:sym typeface="Open Sans"/>
              </a:rPr>
              <a:t>Wildlife Trade </a:t>
            </a:r>
          </a:p>
          <a:p>
            <a:pPr indent="-349250" lvl="2" marL="742950" rtl="0">
              <a:lnSpc>
                <a:spcPct val="90000"/>
              </a:lnSpc>
              <a:spcBef>
                <a:spcPts val="1010"/>
              </a:spcBef>
              <a:buClr>
                <a:schemeClr val="dk2"/>
              </a:buClr>
              <a:buSzPct val="97619"/>
              <a:buFont typeface="Open Sans"/>
              <a:buChar char="■"/>
            </a:pPr>
            <a:r>
              <a:rPr i="1" lang="en" sz="2050">
                <a:solidFill>
                  <a:srgbClr val="31859B"/>
                </a:solidFill>
                <a:latin typeface="Open Sans"/>
                <a:ea typeface="Open Sans"/>
                <a:cs typeface="Open Sans"/>
                <a:sym typeface="Open Sans"/>
              </a:rPr>
              <a:t>Agricultural intensification</a:t>
            </a:r>
          </a:p>
          <a:p>
            <a:pPr indent="-349250" lvl="2" marL="742950" rtl="0">
              <a:lnSpc>
                <a:spcPct val="90000"/>
              </a:lnSpc>
              <a:spcBef>
                <a:spcPts val="1010"/>
              </a:spcBef>
              <a:buClr>
                <a:schemeClr val="dk2"/>
              </a:buClr>
              <a:buSzPct val="97619"/>
              <a:buFont typeface="Open Sans"/>
              <a:buChar char="■"/>
            </a:pPr>
            <a:r>
              <a:rPr i="1" lang="en" sz="2050">
                <a:solidFill>
                  <a:srgbClr val="31859B"/>
                </a:solidFill>
                <a:latin typeface="Open Sans"/>
                <a:ea typeface="Open Sans"/>
                <a:cs typeface="Open Sans"/>
                <a:sym typeface="Open Sans"/>
              </a:rPr>
              <a:t>EID Risk Assessments</a:t>
            </a:r>
          </a:p>
          <a:p>
            <a:pPr indent="-349250" lvl="2" marL="742950" rtl="0">
              <a:lnSpc>
                <a:spcPct val="90000"/>
              </a:lnSpc>
              <a:spcBef>
                <a:spcPts val="1010"/>
              </a:spcBef>
              <a:buClr>
                <a:schemeClr val="dk2"/>
              </a:buClr>
              <a:buSzPct val="97619"/>
              <a:buFont typeface="Open Sans"/>
              <a:buChar char="■"/>
            </a:pPr>
            <a:r>
              <a:rPr i="1" lang="en" sz="2050">
                <a:solidFill>
                  <a:srgbClr val="31859B"/>
                </a:solidFill>
                <a:latin typeface="Open Sans"/>
                <a:ea typeface="Open Sans"/>
                <a:cs typeface="Open Sans"/>
                <a:sym typeface="Open Sans"/>
              </a:rPr>
              <a:t>Saving lives, saving species</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0" name="Shape 80"/>
        <p:cNvGrpSpPr/>
        <p:nvPr/>
      </p:nvGrpSpPr>
      <p:grpSpPr>
        <a:xfrm>
          <a:off x="0" y="0"/>
          <a:ext cx="0" cy="0"/>
          <a:chOff x="0" y="0"/>
          <a:chExt cx="0" cy="0"/>
        </a:xfrm>
      </p:grpSpPr>
      <p:pic>
        <p:nvPicPr>
          <p:cNvPr id="81" name="Shape 81"/>
          <p:cNvPicPr preferRelativeResize="0"/>
          <p:nvPr/>
        </p:nvPicPr>
        <p:blipFill>
          <a:blip r:embed="rId3">
            <a:alphaModFix/>
          </a:blip>
          <a:stretch>
            <a:fillRect/>
          </a:stretch>
        </p:blipFill>
        <p:spPr>
          <a:xfrm>
            <a:off x="4431850" y="3565887"/>
            <a:ext cx="5004700" cy="3115425"/>
          </a:xfrm>
          <a:prstGeom prst="rect">
            <a:avLst/>
          </a:prstGeom>
          <a:noFill/>
          <a:ln>
            <a:noFill/>
          </a:ln>
        </p:spPr>
      </p:pic>
      <p:sp>
        <p:nvSpPr>
          <p:cNvPr id="82" name="Shape 82"/>
          <p:cNvSpPr txBox="1"/>
          <p:nvPr>
            <p:ph idx="1" type="body"/>
          </p:nvPr>
        </p:nvSpPr>
        <p:spPr>
          <a:xfrm>
            <a:off x="405875" y="1239625"/>
            <a:ext cx="8503500" cy="20471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434343"/>
              </a:buClr>
              <a:buSzPct val="100000"/>
              <a:buFont typeface="Open Sans"/>
              <a:buChar char="●"/>
            </a:pPr>
            <a:r>
              <a:rPr b="0" baseline="0" i="0" lang="en" sz="2400" u="none" cap="none" strike="noStrike">
                <a:solidFill>
                  <a:srgbClr val="434343"/>
                </a:solidFill>
                <a:latin typeface="Open Sans"/>
                <a:ea typeface="Open Sans"/>
                <a:cs typeface="Open Sans"/>
                <a:sym typeface="Open Sans"/>
              </a:rPr>
              <a:t>Establishing formal partnerships with private, public, for-profit and not-for-profit organizations to advance our programmatic/policy activities</a:t>
            </a:r>
          </a:p>
          <a:p>
            <a:pPr indent="-342900" lvl="0" marL="342900" marR="0" rtl="0" algn="l">
              <a:spcBef>
                <a:spcPts val="1480"/>
              </a:spcBef>
              <a:spcAft>
                <a:spcPts val="0"/>
              </a:spcAft>
              <a:buClr>
                <a:srgbClr val="434343"/>
              </a:buClr>
              <a:buSzPct val="100000"/>
              <a:buFont typeface="Open Sans"/>
              <a:buChar char="●"/>
            </a:pPr>
            <a:r>
              <a:rPr b="0" baseline="0" i="0" lang="en" sz="2400" u="none" cap="none" strike="noStrike">
                <a:solidFill>
                  <a:srgbClr val="434343"/>
                </a:solidFill>
                <a:latin typeface="Open Sans"/>
                <a:ea typeface="Open Sans"/>
                <a:cs typeface="Open Sans"/>
                <a:sym typeface="Open Sans"/>
              </a:rPr>
              <a:t>Partners provide a wide range of expertise and in country resources</a:t>
            </a:r>
          </a:p>
          <a:p>
            <a:pPr indent="-190500" lvl="0" marL="342900" marR="0" rtl="0" algn="l">
              <a:spcBef>
                <a:spcPts val="1480"/>
              </a:spcBef>
              <a:spcAft>
                <a:spcPts val="0"/>
              </a:spcAft>
              <a:buClr>
                <a:srgbClr val="008000"/>
              </a:buClr>
              <a:buFont typeface="Noto Symbol"/>
              <a:buNone/>
            </a:pPr>
            <a:r>
              <a:t/>
            </a:r>
            <a:endParaRPr b="0" baseline="0" i="0" sz="2400" u="none" cap="none" strike="noStrike">
              <a:solidFill>
                <a:schemeClr val="dk1"/>
              </a:solidFill>
              <a:latin typeface="Georgia"/>
              <a:ea typeface="Georgia"/>
              <a:cs typeface="Georgia"/>
              <a:sym typeface="Georgia"/>
            </a:endParaRPr>
          </a:p>
          <a:p>
            <a:pPr indent="-190500" lvl="0" marL="342900" marR="0" rtl="0" algn="l">
              <a:spcBef>
                <a:spcPts val="1480"/>
              </a:spcBef>
              <a:spcAft>
                <a:spcPts val="0"/>
              </a:spcAft>
              <a:buClr>
                <a:srgbClr val="008000"/>
              </a:buClr>
              <a:buFont typeface="Noto Symbol"/>
              <a:buNone/>
            </a:pPr>
            <a:r>
              <a:t/>
            </a:r>
            <a:endParaRPr b="0" baseline="0" i="0" sz="2400" u="none" cap="none" strike="noStrike">
              <a:solidFill>
                <a:schemeClr val="dk1"/>
              </a:solidFill>
              <a:latin typeface="Georgia"/>
              <a:ea typeface="Georgia"/>
              <a:cs typeface="Georgia"/>
              <a:sym typeface="Georgia"/>
            </a:endParaRPr>
          </a:p>
          <a:p>
            <a:pPr indent="-190500" lvl="0" marL="342900" marR="0" rtl="0" algn="l">
              <a:spcBef>
                <a:spcPts val="1480"/>
              </a:spcBef>
              <a:spcAft>
                <a:spcPts val="0"/>
              </a:spcAft>
              <a:buClr>
                <a:srgbClr val="008000"/>
              </a:buClr>
              <a:buFont typeface="Noto Symbol"/>
              <a:buNone/>
            </a:pPr>
            <a:r>
              <a:t/>
            </a:r>
            <a:endParaRPr b="0" baseline="0" i="0" sz="2400" u="none" cap="none" strike="noStrike">
              <a:solidFill>
                <a:schemeClr val="dk1"/>
              </a:solidFill>
              <a:latin typeface="Georgia"/>
              <a:ea typeface="Georgia"/>
              <a:cs typeface="Georgia"/>
              <a:sym typeface="Georgia"/>
            </a:endParaRPr>
          </a:p>
          <a:p>
            <a:pPr indent="-342900" lvl="0" marL="342900" marR="0" rtl="0" algn="l">
              <a:spcBef>
                <a:spcPts val="1480"/>
              </a:spcBef>
              <a:buClr>
                <a:srgbClr val="008000"/>
              </a:buClr>
              <a:buFont typeface="Noto Symbol"/>
              <a:buNone/>
            </a:pPr>
            <a:r>
              <a:t/>
            </a:r>
            <a:endParaRPr b="0" baseline="0" i="0" sz="2400" u="none" cap="none" strike="noStrike">
              <a:solidFill>
                <a:schemeClr val="dk1"/>
              </a:solidFill>
              <a:latin typeface="Georgia"/>
              <a:ea typeface="Georgia"/>
              <a:cs typeface="Georgia"/>
              <a:sym typeface="Georgia"/>
            </a:endParaRPr>
          </a:p>
        </p:txBody>
      </p:sp>
      <p:sp>
        <p:nvSpPr>
          <p:cNvPr id="83" name="Shape 83"/>
          <p:cNvSpPr txBox="1"/>
          <p:nvPr>
            <p:ph type="title"/>
          </p:nvPr>
        </p:nvSpPr>
        <p:spPr>
          <a:xfrm>
            <a:off x="457200" y="46037"/>
            <a:ext cx="8229600" cy="1143000"/>
          </a:xfrm>
          <a:prstGeom prst="rect">
            <a:avLst/>
          </a:prstGeom>
          <a:noFill/>
          <a:ln>
            <a:noFill/>
          </a:ln>
        </p:spPr>
        <p:txBody>
          <a:bodyPr anchorCtr="0" anchor="ctr" bIns="45700" lIns="91425" rIns="91425" tIns="45700">
            <a:noAutofit/>
          </a:bodyPr>
          <a:lstStyle/>
          <a:p>
            <a:pPr indent="0" lvl="0" marL="0" marR="0" rtl="0" algn="l">
              <a:spcBef>
                <a:spcPts val="0"/>
              </a:spcBef>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Partnerships: Building our Alliance</a:t>
            </a:r>
          </a:p>
        </p:txBody>
      </p:sp>
      <p:sp>
        <p:nvSpPr>
          <p:cNvPr id="84" name="Shape 84"/>
          <p:cNvSpPr txBox="1"/>
          <p:nvPr/>
        </p:nvSpPr>
        <p:spPr>
          <a:xfrm>
            <a:off x="218900" y="3295125"/>
            <a:ext cx="5162100" cy="2987400"/>
          </a:xfrm>
          <a:prstGeom prst="rect">
            <a:avLst/>
          </a:prstGeom>
          <a:noFill/>
          <a:ln>
            <a:noFill/>
          </a:ln>
        </p:spPr>
        <p:txBody>
          <a:bodyPr anchorCtr="0" anchor="t" bIns="91425" lIns="91425" rIns="91425" tIns="91425">
            <a:noAutofit/>
          </a:bodyPr>
          <a:lstStyle/>
          <a:p>
            <a:pPr indent="-285750" lvl="1" marL="742950" rtl="0">
              <a:spcBef>
                <a:spcPts val="1440"/>
              </a:spcBef>
              <a:buClr>
                <a:srgbClr val="434343"/>
              </a:buClr>
              <a:buSzPct val="100000"/>
              <a:buFont typeface="Open Sans"/>
              <a:buChar char="○"/>
            </a:pPr>
            <a:r>
              <a:rPr lang="en" sz="2200">
                <a:solidFill>
                  <a:srgbClr val="434343"/>
                </a:solidFill>
                <a:latin typeface="Open Sans"/>
                <a:ea typeface="Open Sans"/>
                <a:cs typeface="Open Sans"/>
                <a:sym typeface="Open Sans"/>
              </a:rPr>
              <a:t>Current partners in more than 20 countries </a:t>
            </a:r>
          </a:p>
          <a:p>
            <a:pPr indent="-285750" lvl="1" marL="742950" rtl="0">
              <a:spcBef>
                <a:spcPts val="1440"/>
              </a:spcBef>
              <a:buClr>
                <a:srgbClr val="205867"/>
              </a:buClr>
              <a:buSzPct val="100000"/>
              <a:buFont typeface="Arial"/>
              <a:buChar char="○"/>
            </a:pPr>
            <a:r>
              <a:rPr lang="en" sz="2200">
                <a:solidFill>
                  <a:srgbClr val="434343"/>
                </a:solidFill>
                <a:latin typeface="Open Sans"/>
                <a:ea typeface="Open Sans"/>
                <a:cs typeface="Open Sans"/>
                <a:sym typeface="Open Sans"/>
              </a:rPr>
              <a:t>Engaged with over 60 leading NGOs, federal agencies, ministries of health/environment/agriculture, universities</a:t>
            </a: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 name="Shape 88"/>
        <p:cNvGrpSpPr/>
        <p:nvPr/>
      </p:nvGrpSpPr>
      <p:grpSpPr>
        <a:xfrm>
          <a:off x="0" y="0"/>
          <a:ext cx="0" cy="0"/>
          <a:chOff x="0" y="0"/>
          <a:chExt cx="0" cy="0"/>
        </a:xfrm>
      </p:grpSpPr>
      <p:sp>
        <p:nvSpPr>
          <p:cNvPr id="89" name="Shape 89"/>
          <p:cNvSpPr txBox="1"/>
          <p:nvPr/>
        </p:nvSpPr>
        <p:spPr>
          <a:xfrm>
            <a:off x="457200" y="-52162"/>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Our Global Expertise</a:t>
            </a:r>
          </a:p>
        </p:txBody>
      </p:sp>
      <p:sp>
        <p:nvSpPr>
          <p:cNvPr id="90" name="Shape 90"/>
          <p:cNvSpPr txBox="1"/>
          <p:nvPr>
            <p:ph idx="1" type="body"/>
          </p:nvPr>
        </p:nvSpPr>
        <p:spPr>
          <a:xfrm>
            <a:off x="537100" y="862050"/>
            <a:ext cx="7940699" cy="5378399"/>
          </a:xfrm>
          <a:prstGeom prst="rect">
            <a:avLst/>
          </a:prstGeom>
          <a:noFill/>
          <a:ln>
            <a:noFill/>
          </a:ln>
        </p:spPr>
        <p:txBody>
          <a:bodyPr anchorCtr="0" anchor="t" bIns="45700" lIns="91425" rIns="91425" tIns="45700">
            <a:noAutofit/>
          </a:bodyPr>
          <a:lstStyle/>
          <a:p>
            <a:pPr indent="-330200" lvl="0" marL="342900" marR="0" rtl="0" algn="l">
              <a:lnSpc>
                <a:spcPct val="100000"/>
              </a:lnSpc>
              <a:spcBef>
                <a:spcPts val="900"/>
              </a:spcBef>
              <a:spcAft>
                <a:spcPts val="900"/>
              </a:spcAft>
              <a:buClr>
                <a:srgbClr val="666666"/>
              </a:buClr>
              <a:buSzPct val="100000"/>
              <a:buFont typeface="Open Sans"/>
              <a:buChar char="●"/>
            </a:pPr>
            <a:r>
              <a:rPr b="0" baseline="0" i="0" lang="en" sz="2200" u="none" cap="none" strike="noStrike">
                <a:solidFill>
                  <a:srgbClr val="434343"/>
                </a:solidFill>
                <a:latin typeface="Open Sans"/>
                <a:ea typeface="Open Sans"/>
                <a:cs typeface="Open Sans"/>
                <a:sym typeface="Open Sans"/>
              </a:rPr>
              <a:t>Identified the origins of the SARS virus</a:t>
            </a:r>
          </a:p>
          <a:p>
            <a:pPr indent="-330200" lvl="0" marL="342900" marR="0" rtl="0" algn="l">
              <a:lnSpc>
                <a:spcPct val="100000"/>
              </a:lnSpc>
              <a:spcBef>
                <a:spcPts val="900"/>
              </a:spcBef>
              <a:spcAft>
                <a:spcPts val="900"/>
              </a:spcAft>
              <a:buClr>
                <a:srgbClr val="666666"/>
              </a:buClr>
              <a:buSzPct val="100000"/>
              <a:buFont typeface="Open Sans"/>
              <a:buChar char="●"/>
            </a:pPr>
            <a:r>
              <a:rPr b="0" baseline="0" i="0" lang="en" sz="2200" u="none" cap="none" strike="noStrike">
                <a:solidFill>
                  <a:srgbClr val="434343"/>
                </a:solidFill>
                <a:latin typeface="Open Sans"/>
                <a:ea typeface="Open Sans"/>
                <a:cs typeface="Open Sans"/>
                <a:sym typeface="Open Sans"/>
              </a:rPr>
              <a:t>Tracking the emergence of Nipah virus</a:t>
            </a:r>
          </a:p>
          <a:p>
            <a:pPr indent="-330200" lvl="0" marL="342900" marR="0" rtl="0" algn="l">
              <a:lnSpc>
                <a:spcPct val="100000"/>
              </a:lnSpc>
              <a:spcBef>
                <a:spcPts val="900"/>
              </a:spcBef>
              <a:spcAft>
                <a:spcPts val="900"/>
              </a:spcAft>
              <a:buClr>
                <a:srgbClr val="666666"/>
              </a:buClr>
              <a:buSzPct val="100000"/>
              <a:buFont typeface="Open Sans"/>
              <a:buChar char="●"/>
            </a:pPr>
            <a:r>
              <a:rPr b="0" baseline="0" i="0" lang="en" sz="2200" u="none" cap="none" strike="noStrike">
                <a:solidFill>
                  <a:srgbClr val="434343"/>
                </a:solidFill>
                <a:latin typeface="Open Sans"/>
                <a:ea typeface="Open Sans"/>
                <a:cs typeface="Open Sans"/>
                <a:sym typeface="Open Sans"/>
              </a:rPr>
              <a:t>Researching the transmission of avian influenza </a:t>
            </a:r>
          </a:p>
          <a:p>
            <a:pPr indent="-330200" lvl="0" marL="342900" marR="0" rtl="0" algn="l">
              <a:lnSpc>
                <a:spcPct val="100000"/>
              </a:lnSpc>
              <a:spcBef>
                <a:spcPts val="900"/>
              </a:spcBef>
              <a:spcAft>
                <a:spcPts val="900"/>
              </a:spcAft>
              <a:buClr>
                <a:srgbClr val="666666"/>
              </a:buClr>
              <a:buSzPct val="100000"/>
              <a:buFont typeface="Open Sans"/>
              <a:buChar char="●"/>
            </a:pPr>
            <a:r>
              <a:rPr b="0" baseline="0" i="0" lang="en" sz="2200" u="none" cap="none" strike="noStrike">
                <a:solidFill>
                  <a:srgbClr val="434343"/>
                </a:solidFill>
                <a:latin typeface="Open Sans"/>
                <a:ea typeface="Open Sans"/>
                <a:cs typeface="Open Sans"/>
                <a:sym typeface="Open Sans"/>
              </a:rPr>
              <a:t>Created the first-ever emerging disease ‘hotspots’ map</a:t>
            </a:r>
          </a:p>
          <a:p>
            <a:pPr indent="-330200" lvl="0" marL="342900" marR="0" rtl="0" algn="l">
              <a:lnSpc>
                <a:spcPct val="100000"/>
              </a:lnSpc>
              <a:spcBef>
                <a:spcPts val="900"/>
              </a:spcBef>
              <a:spcAft>
                <a:spcPts val="900"/>
              </a:spcAft>
              <a:buClr>
                <a:srgbClr val="666666"/>
              </a:buClr>
              <a:buSzPct val="100000"/>
              <a:buFont typeface="Open Sans"/>
              <a:buChar char="●"/>
            </a:pPr>
            <a:r>
              <a:rPr b="0" baseline="0" i="0" lang="en" sz="2200" u="none" cap="none" strike="noStrike">
                <a:solidFill>
                  <a:srgbClr val="434343"/>
                </a:solidFill>
                <a:latin typeface="Open Sans"/>
                <a:ea typeface="Open Sans"/>
                <a:cs typeface="Open Sans"/>
                <a:sym typeface="Open Sans"/>
              </a:rPr>
              <a:t>Sampling wildlife for known and unknown pathogens worldwide</a:t>
            </a:r>
          </a:p>
          <a:p>
            <a:pPr indent="-330200" lvl="0" marL="342900" marR="0" rtl="0" algn="l">
              <a:lnSpc>
                <a:spcPct val="100000"/>
              </a:lnSpc>
              <a:spcBef>
                <a:spcPts val="900"/>
              </a:spcBef>
              <a:spcAft>
                <a:spcPts val="900"/>
              </a:spcAft>
              <a:buClr>
                <a:srgbClr val="666666"/>
              </a:buClr>
              <a:buSzPct val="100000"/>
              <a:buFont typeface="Open Sans"/>
              <a:buChar char="●"/>
            </a:pPr>
            <a:r>
              <a:rPr b="0" baseline="0" i="0" lang="en" sz="2200" u="none" cap="none" strike="noStrike">
                <a:solidFill>
                  <a:srgbClr val="434343"/>
                </a:solidFill>
                <a:latin typeface="Open Sans"/>
                <a:ea typeface="Open Sans"/>
                <a:cs typeface="Open Sans"/>
                <a:sym typeface="Open Sans"/>
              </a:rPr>
              <a:t>Training the next generation of conservation scientists </a:t>
            </a:r>
          </a:p>
          <a:p>
            <a:pPr indent="-330200" lvl="0" marL="342900" marR="0" rtl="0" algn="l">
              <a:lnSpc>
                <a:spcPct val="100000"/>
              </a:lnSpc>
              <a:spcBef>
                <a:spcPts val="900"/>
              </a:spcBef>
              <a:spcAft>
                <a:spcPts val="900"/>
              </a:spcAft>
              <a:buClr>
                <a:srgbClr val="666666"/>
              </a:buClr>
              <a:buSzPct val="100000"/>
              <a:buFont typeface="Open Sans"/>
              <a:buChar char="●"/>
            </a:pPr>
            <a:r>
              <a:rPr b="0" baseline="0" i="0" lang="en" sz="2200" u="none" cap="none" strike="noStrike">
                <a:solidFill>
                  <a:srgbClr val="434343"/>
                </a:solidFill>
                <a:latin typeface="Open Sans"/>
                <a:ea typeface="Open Sans"/>
                <a:cs typeface="Open Sans"/>
                <a:sym typeface="Open Sans"/>
              </a:rPr>
              <a:t>Called upon to uncover the wildlife origin of MERS</a:t>
            </a:r>
          </a:p>
          <a:p>
            <a:pPr indent="-190500" lvl="0" marL="342900" marR="0" rtl="0" algn="l">
              <a:spcBef>
                <a:spcPts val="1200"/>
              </a:spcBef>
              <a:spcAft>
                <a:spcPts val="0"/>
              </a:spcAft>
              <a:buClr>
                <a:srgbClr val="008000"/>
              </a:buClr>
              <a:buFont typeface="Noto Symbol"/>
              <a:buNone/>
            </a:pPr>
            <a:r>
              <a:t/>
            </a:r>
            <a:endParaRPr b="0" baseline="0" i="0" sz="2400" u="none" cap="none" strike="noStrike">
              <a:solidFill>
                <a:srgbClr val="000000"/>
              </a:solidFill>
              <a:latin typeface="Georgia"/>
              <a:ea typeface="Georgia"/>
              <a:cs typeface="Georgia"/>
              <a:sym typeface="Georgia"/>
            </a:endParaRPr>
          </a:p>
          <a:p>
            <a:pPr indent="-190500" lvl="0" marL="342900" marR="0" rtl="0" algn="l">
              <a:spcBef>
                <a:spcPts val="1200"/>
              </a:spcBef>
              <a:spcAft>
                <a:spcPts val="1200"/>
              </a:spcAft>
              <a:buClr>
                <a:srgbClr val="008000"/>
              </a:buClr>
              <a:buFont typeface="Noto Symbol"/>
              <a:buNone/>
            </a:pPr>
            <a:r>
              <a:t/>
            </a:r>
            <a:endParaRPr b="0" baseline="0" i="0" sz="2400" u="none" cap="none" strike="noStrike">
              <a:solidFill>
                <a:srgbClr val="000000"/>
              </a:solidFill>
              <a:latin typeface="Georgia"/>
              <a:ea typeface="Georgia"/>
              <a:cs typeface="Georgia"/>
              <a:sym typeface="Georgia"/>
            </a:endParaRPr>
          </a:p>
        </p:txBody>
      </p:sp>
      <p:pic>
        <p:nvPicPr>
          <p:cNvPr id="91" name="Shape 91"/>
          <p:cNvPicPr preferRelativeResize="0"/>
          <p:nvPr/>
        </p:nvPicPr>
        <p:blipFill>
          <a:blip r:embed="rId3">
            <a:alphaModFix/>
          </a:blip>
          <a:stretch>
            <a:fillRect/>
          </a:stretch>
        </p:blipFill>
        <p:spPr>
          <a:xfrm>
            <a:off x="6331062" y="4907210"/>
            <a:ext cx="2812949" cy="2019024"/>
          </a:xfrm>
          <a:prstGeom prst="rect">
            <a:avLst/>
          </a:prstGeom>
          <a:noFill/>
          <a:ln>
            <a:noFill/>
          </a:ln>
        </p:spPr>
      </p:pic>
      <p:pic>
        <p:nvPicPr>
          <p:cNvPr id="92" name="Shape 92"/>
          <p:cNvPicPr preferRelativeResize="0"/>
          <p:nvPr/>
        </p:nvPicPr>
        <p:blipFill>
          <a:blip r:embed="rId4">
            <a:alphaModFix/>
          </a:blip>
          <a:stretch>
            <a:fillRect/>
          </a:stretch>
        </p:blipFill>
        <p:spPr>
          <a:xfrm>
            <a:off x="3198010" y="4907210"/>
            <a:ext cx="3469132" cy="2019024"/>
          </a:xfrm>
          <a:prstGeom prst="rect">
            <a:avLst/>
          </a:prstGeom>
          <a:noFill/>
          <a:ln>
            <a:noFill/>
          </a:ln>
        </p:spPr>
      </p:pic>
      <p:pic>
        <p:nvPicPr>
          <p:cNvPr id="93" name="Shape 93"/>
          <p:cNvPicPr preferRelativeResize="0"/>
          <p:nvPr/>
        </p:nvPicPr>
        <p:blipFill>
          <a:blip r:embed="rId5">
            <a:alphaModFix/>
          </a:blip>
          <a:stretch>
            <a:fillRect/>
          </a:stretch>
        </p:blipFill>
        <p:spPr>
          <a:xfrm>
            <a:off x="0" y="4907199"/>
            <a:ext cx="3321401" cy="2147824"/>
          </a:xfrm>
          <a:prstGeom prst="rect">
            <a:avLst/>
          </a:prstGeom>
          <a:noFill/>
          <a:ln>
            <a:noFill/>
          </a:ln>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 name="Shape 99"/>
        <p:cNvGrpSpPr/>
        <p:nvPr/>
      </p:nvGrpSpPr>
      <p:grpSpPr>
        <a:xfrm>
          <a:off x="0" y="0"/>
          <a:ext cx="0" cy="0"/>
          <a:chOff x="0" y="0"/>
          <a:chExt cx="0" cy="0"/>
        </a:xfrm>
      </p:grpSpPr>
      <p:sp>
        <p:nvSpPr>
          <p:cNvPr id="100" name="Shape 100"/>
          <p:cNvSpPr txBox="1"/>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Our ‘One Health’ Approach</a:t>
            </a:r>
          </a:p>
        </p:txBody>
      </p:sp>
      <p:sp>
        <p:nvSpPr>
          <p:cNvPr id="101" name="Shape 101"/>
          <p:cNvSpPr txBox="1"/>
          <p:nvPr/>
        </p:nvSpPr>
        <p:spPr>
          <a:xfrm>
            <a:off x="288750" y="1361625"/>
            <a:ext cx="8728199" cy="4184999"/>
          </a:xfrm>
          <a:prstGeom prst="rect">
            <a:avLst/>
          </a:prstGeom>
          <a:noFill/>
          <a:ln>
            <a:noFill/>
          </a:ln>
        </p:spPr>
        <p:txBody>
          <a:bodyPr anchorCtr="0" anchor="t" bIns="45700" lIns="91425" rIns="91425" tIns="45700">
            <a:noAutofit/>
          </a:bodyPr>
          <a:lstStyle/>
          <a:p>
            <a:pPr indent="-264985" lvl="0" marL="342900" marR="0" rtl="0" algn="l">
              <a:lnSpc>
                <a:spcPct val="90000"/>
              </a:lnSpc>
              <a:spcBef>
                <a:spcPts val="0"/>
              </a:spcBef>
              <a:spcAft>
                <a:spcPts val="1000"/>
              </a:spcAft>
              <a:buClr>
                <a:srgbClr val="434343"/>
              </a:buClr>
              <a:buSzPct val="100000"/>
              <a:buFont typeface="Open Sans"/>
              <a:buChar char="●"/>
            </a:pPr>
            <a:r>
              <a:rPr b="0" baseline="0" i="0" lang="en" sz="1800" u="none" cap="none" strike="noStrike">
                <a:solidFill>
                  <a:srgbClr val="434343"/>
                </a:solidFill>
                <a:latin typeface="Open Sans"/>
                <a:ea typeface="Open Sans"/>
                <a:cs typeface="Open Sans"/>
                <a:sym typeface="Open Sans"/>
              </a:rPr>
              <a:t>The health of humans, animals, and ecosystems are </a:t>
            </a:r>
            <a:r>
              <a:rPr lang="en" sz="1800">
                <a:solidFill>
                  <a:srgbClr val="434343"/>
                </a:solidFill>
                <a:latin typeface="Open Sans"/>
                <a:ea typeface="Open Sans"/>
                <a:cs typeface="Open Sans"/>
                <a:sym typeface="Open Sans"/>
              </a:rPr>
              <a:t>interconnected</a:t>
            </a:r>
            <a:r>
              <a:rPr b="0" baseline="0" i="0" lang="en" sz="1800" u="none" cap="none" strike="noStrike">
                <a:solidFill>
                  <a:srgbClr val="434343"/>
                </a:solidFill>
                <a:latin typeface="Open Sans"/>
                <a:ea typeface="Open Sans"/>
                <a:cs typeface="Open Sans"/>
                <a:sym typeface="Open Sans"/>
              </a:rPr>
              <a:t>; humans do not exist in isolation, but are a part of a larger whole </a:t>
            </a:r>
          </a:p>
          <a:p>
            <a:pPr indent="-264985" lvl="0" marL="342900" marR="0" rtl="0" algn="l">
              <a:lnSpc>
                <a:spcPct val="90000"/>
              </a:lnSpc>
              <a:spcBef>
                <a:spcPts val="510"/>
              </a:spcBef>
              <a:spcAft>
                <a:spcPts val="1000"/>
              </a:spcAft>
              <a:buClr>
                <a:srgbClr val="434343"/>
              </a:buClr>
              <a:buSzPct val="100000"/>
              <a:buFont typeface="Open Sans"/>
              <a:buChar char="●"/>
            </a:pPr>
            <a:r>
              <a:rPr b="0" baseline="0" i="0" lang="en" sz="1800" u="none" cap="none" strike="noStrike">
                <a:solidFill>
                  <a:srgbClr val="434343"/>
                </a:solidFill>
                <a:latin typeface="Open Sans"/>
                <a:ea typeface="Open Sans"/>
                <a:cs typeface="Open Sans"/>
                <a:sym typeface="Open Sans"/>
              </a:rPr>
              <a:t>One Health requires experts from various scientific fields to work together to predict, prevent, and control zoonotic diseases including:</a:t>
            </a:r>
          </a:p>
          <a:p>
            <a:pPr indent="-247650" lvl="1" marL="742950" marR="0" rtl="0" algn="l">
              <a:lnSpc>
                <a:spcPct val="100000"/>
              </a:lnSpc>
              <a:spcBef>
                <a:spcPts val="500"/>
              </a:spcBef>
              <a:spcAft>
                <a:spcPts val="500"/>
              </a:spcAft>
              <a:buClr>
                <a:srgbClr val="434343"/>
              </a:buClr>
              <a:buSzPct val="100000"/>
              <a:buFont typeface="Open Sans"/>
              <a:buChar char="○"/>
            </a:pPr>
            <a:r>
              <a:rPr lang="en" sz="1800">
                <a:solidFill>
                  <a:srgbClr val="434343"/>
                </a:solidFill>
                <a:latin typeface="Open Sans"/>
                <a:ea typeface="Open Sans"/>
                <a:cs typeface="Open Sans"/>
                <a:sym typeface="Open Sans"/>
              </a:rPr>
              <a:t>Public Health Scientists</a:t>
            </a:r>
          </a:p>
          <a:p>
            <a:pPr indent="-247650" lvl="1" marL="742950" marR="0" rtl="0" algn="l">
              <a:lnSpc>
                <a:spcPct val="100000"/>
              </a:lnSpc>
              <a:spcBef>
                <a:spcPts val="500"/>
              </a:spcBef>
              <a:spcAft>
                <a:spcPts val="500"/>
              </a:spcAft>
              <a:buClr>
                <a:srgbClr val="434343"/>
              </a:buClr>
              <a:buSzPct val="100000"/>
              <a:buFont typeface="Open Sans"/>
              <a:buChar char="○"/>
            </a:pPr>
            <a:r>
              <a:rPr lang="en" sz="1800">
                <a:solidFill>
                  <a:srgbClr val="434343"/>
                </a:solidFill>
                <a:latin typeface="Open Sans"/>
                <a:ea typeface="Open Sans"/>
                <a:cs typeface="Open Sans"/>
                <a:sym typeface="Open Sans"/>
              </a:rPr>
              <a:t>Social Scientists</a:t>
            </a:r>
          </a:p>
          <a:p>
            <a:pPr indent="-247650" lvl="1" marL="742950" marR="0" rtl="0" algn="l">
              <a:lnSpc>
                <a:spcPct val="100000"/>
              </a:lnSpc>
              <a:spcBef>
                <a:spcPts val="500"/>
              </a:spcBef>
              <a:spcAft>
                <a:spcPts val="500"/>
              </a:spcAft>
              <a:buClr>
                <a:srgbClr val="434343"/>
              </a:buClr>
              <a:buSzPct val="100000"/>
              <a:buFont typeface="Open Sans"/>
              <a:buChar char="○"/>
            </a:pPr>
            <a:r>
              <a:rPr lang="en" sz="1800">
                <a:solidFill>
                  <a:srgbClr val="434343"/>
                </a:solidFill>
                <a:latin typeface="Open Sans"/>
                <a:ea typeface="Open Sans"/>
                <a:cs typeface="Open Sans"/>
                <a:sym typeface="Open Sans"/>
              </a:rPr>
              <a:t>Physicians</a:t>
            </a:r>
          </a:p>
          <a:p>
            <a:pPr indent="-247650" lvl="1" marL="742950" marR="0" rtl="0" algn="l">
              <a:lnSpc>
                <a:spcPct val="100000"/>
              </a:lnSpc>
              <a:spcBef>
                <a:spcPts val="500"/>
              </a:spcBef>
              <a:spcAft>
                <a:spcPts val="500"/>
              </a:spcAft>
              <a:buClr>
                <a:srgbClr val="434343"/>
              </a:buClr>
              <a:buSzPct val="100000"/>
              <a:buFont typeface="Open Sans"/>
              <a:buChar char="○"/>
            </a:pPr>
            <a:r>
              <a:rPr lang="en" sz="1800">
                <a:solidFill>
                  <a:srgbClr val="434343"/>
                </a:solidFill>
                <a:latin typeface="Open Sans"/>
                <a:ea typeface="Open Sans"/>
                <a:cs typeface="Open Sans"/>
                <a:sym typeface="Open Sans"/>
              </a:rPr>
              <a:t>Microbiologists </a:t>
            </a:r>
          </a:p>
          <a:p>
            <a:pPr indent="-247650" lvl="1" marL="742950" marR="0" rtl="0" algn="l">
              <a:lnSpc>
                <a:spcPct val="100000"/>
              </a:lnSpc>
              <a:spcBef>
                <a:spcPts val="500"/>
              </a:spcBef>
              <a:spcAft>
                <a:spcPts val="500"/>
              </a:spcAft>
              <a:buClr>
                <a:srgbClr val="434343"/>
              </a:buClr>
              <a:buSzPct val="100000"/>
              <a:buFont typeface="Open Sans"/>
              <a:buChar char="○"/>
            </a:pPr>
            <a:r>
              <a:rPr lang="en" sz="1800">
                <a:solidFill>
                  <a:srgbClr val="434343"/>
                </a:solidFill>
                <a:latin typeface="Open Sans"/>
                <a:ea typeface="Open Sans"/>
                <a:cs typeface="Open Sans"/>
                <a:sym typeface="Open Sans"/>
              </a:rPr>
              <a:t>Veterinarians</a:t>
            </a:r>
          </a:p>
          <a:p>
            <a:pPr indent="-247650" lvl="1" marL="742950" marR="0" rtl="0" algn="l">
              <a:lnSpc>
                <a:spcPct val="100000"/>
              </a:lnSpc>
              <a:spcBef>
                <a:spcPts val="500"/>
              </a:spcBef>
              <a:spcAft>
                <a:spcPts val="500"/>
              </a:spcAft>
              <a:buClr>
                <a:srgbClr val="434343"/>
              </a:buClr>
              <a:buSzPct val="100000"/>
              <a:buFont typeface="Open Sans"/>
              <a:buChar char="○"/>
            </a:pPr>
            <a:r>
              <a:rPr lang="en" sz="1800">
                <a:solidFill>
                  <a:srgbClr val="434343"/>
                </a:solidFill>
                <a:latin typeface="Open Sans"/>
                <a:ea typeface="Open Sans"/>
                <a:cs typeface="Open Sans"/>
                <a:sym typeface="Open Sans"/>
              </a:rPr>
              <a:t>Ecologists</a:t>
            </a:r>
          </a:p>
          <a:p>
            <a:pPr indent="-247650" lvl="1" marL="742950" marR="0" rtl="0" algn="l">
              <a:lnSpc>
                <a:spcPct val="100000"/>
              </a:lnSpc>
              <a:spcBef>
                <a:spcPts val="500"/>
              </a:spcBef>
              <a:spcAft>
                <a:spcPts val="500"/>
              </a:spcAft>
              <a:buClr>
                <a:srgbClr val="434343"/>
              </a:buClr>
              <a:buSzPct val="100000"/>
              <a:buFont typeface="Open Sans"/>
              <a:buChar char="○"/>
            </a:pPr>
            <a:r>
              <a:rPr lang="en" sz="1800">
                <a:solidFill>
                  <a:srgbClr val="434343"/>
                </a:solidFill>
                <a:latin typeface="Open Sans"/>
                <a:ea typeface="Open Sans"/>
                <a:cs typeface="Open Sans"/>
                <a:sym typeface="Open Sans"/>
              </a:rPr>
              <a:t>Cough... Cough…   </a:t>
            </a:r>
          </a:p>
          <a:p>
            <a:pPr indent="457200" lvl="0" marL="457200" marR="0" rtl="0" algn="l">
              <a:lnSpc>
                <a:spcPct val="100000"/>
              </a:lnSpc>
              <a:spcBef>
                <a:spcPts val="500"/>
              </a:spcBef>
              <a:spcAft>
                <a:spcPts val="500"/>
              </a:spcAft>
              <a:buNone/>
            </a:pPr>
            <a:r>
              <a:rPr lang="en" sz="1800">
                <a:solidFill>
                  <a:srgbClr val="434343"/>
                </a:solidFill>
                <a:latin typeface="Open Sans"/>
                <a:ea typeface="Open Sans"/>
                <a:cs typeface="Open Sans"/>
                <a:sym typeface="Open Sans"/>
              </a:rPr>
              <a:t>Data Scientists &amp; Technologists</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7" name="Shape 107"/>
        <p:cNvGrpSpPr/>
        <p:nvPr/>
      </p:nvGrpSpPr>
      <p:grpSpPr>
        <a:xfrm>
          <a:off x="0" y="0"/>
          <a:ext cx="0" cy="0"/>
          <a:chOff x="0" y="0"/>
          <a:chExt cx="0" cy="0"/>
        </a:xfrm>
      </p:grpSpPr>
      <p:sp>
        <p:nvSpPr>
          <p:cNvPr id="108" name="Shape 108"/>
          <p:cNvSpPr txBox="1"/>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205867"/>
              </a:buClr>
              <a:buSzPct val="25000"/>
              <a:buFont typeface="Georgia"/>
              <a:buNone/>
            </a:pPr>
            <a:r>
              <a:rPr b="1" baseline="0" i="0" lang="en" sz="3200" u="none" cap="none" strike="noStrike">
                <a:solidFill>
                  <a:srgbClr val="205867"/>
                </a:solidFill>
                <a:latin typeface="Georgia"/>
                <a:ea typeface="Georgia"/>
                <a:cs typeface="Georgia"/>
                <a:sym typeface="Georgia"/>
              </a:rPr>
              <a:t>Drivers of Disease Emergence</a:t>
            </a:r>
          </a:p>
        </p:txBody>
      </p:sp>
      <p:sp>
        <p:nvSpPr>
          <p:cNvPr id="109" name="Shape 109"/>
          <p:cNvSpPr txBox="1"/>
          <p:nvPr/>
        </p:nvSpPr>
        <p:spPr>
          <a:xfrm>
            <a:off x="731493" y="1361367"/>
            <a:ext cx="7624799" cy="18800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2400"/>
              </a:spcAft>
              <a:buSzPct val="25000"/>
              <a:buNone/>
            </a:pPr>
            <a:r>
              <a:rPr b="0" baseline="0" i="0" lang="en" sz="2200" u="none" cap="none" strike="noStrike">
                <a:solidFill>
                  <a:srgbClr val="434343"/>
                </a:solidFill>
                <a:latin typeface="Open Sans"/>
                <a:ea typeface="Open Sans"/>
                <a:cs typeface="Open Sans"/>
                <a:sym typeface="Open Sans"/>
              </a:rPr>
              <a:t>The drivers of diseases such as HIV/AIDS, SARS, Malaria, Avian flu, Nipah virus, Ebola and other zoonotic viruses occur at the human-animal-e</a:t>
            </a:r>
            <a:r>
              <a:rPr lang="en" sz="2200">
                <a:solidFill>
                  <a:srgbClr val="434343"/>
                </a:solidFill>
                <a:latin typeface="Open Sans"/>
                <a:ea typeface="Open Sans"/>
                <a:cs typeface="Open Sans"/>
                <a:sym typeface="Open Sans"/>
              </a:rPr>
              <a:t>nvironment</a:t>
            </a:r>
            <a:r>
              <a:rPr b="0" baseline="0" i="0" lang="en" sz="2200" u="none" cap="none" strike="noStrike">
                <a:solidFill>
                  <a:srgbClr val="434343"/>
                </a:solidFill>
                <a:latin typeface="Open Sans"/>
                <a:ea typeface="Open Sans"/>
                <a:cs typeface="Open Sans"/>
                <a:sym typeface="Open Sans"/>
              </a:rPr>
              <a:t> interface.</a:t>
            </a:r>
          </a:p>
        </p:txBody>
      </p:sp>
      <p:pic>
        <p:nvPicPr>
          <p:cNvPr id="110" name="Shape 110"/>
          <p:cNvPicPr preferRelativeResize="0"/>
          <p:nvPr/>
        </p:nvPicPr>
        <p:blipFill>
          <a:blip r:embed="rId3">
            <a:alphaModFix/>
          </a:blip>
          <a:stretch>
            <a:fillRect/>
          </a:stretch>
        </p:blipFill>
        <p:spPr>
          <a:xfrm>
            <a:off x="-12" y="2787550"/>
            <a:ext cx="3091036" cy="2052624"/>
          </a:xfrm>
          <a:prstGeom prst="rect">
            <a:avLst/>
          </a:prstGeom>
          <a:noFill/>
          <a:ln>
            <a:noFill/>
          </a:ln>
        </p:spPr>
      </p:pic>
      <p:pic>
        <p:nvPicPr>
          <p:cNvPr id="111" name="Shape 111"/>
          <p:cNvPicPr preferRelativeResize="0"/>
          <p:nvPr/>
        </p:nvPicPr>
        <p:blipFill>
          <a:blip r:embed="rId4">
            <a:alphaModFix/>
          </a:blip>
          <a:stretch>
            <a:fillRect/>
          </a:stretch>
        </p:blipFill>
        <p:spPr>
          <a:xfrm>
            <a:off x="2243732" y="4840173"/>
            <a:ext cx="2565800" cy="2052623"/>
          </a:xfrm>
          <a:prstGeom prst="rect">
            <a:avLst/>
          </a:prstGeom>
          <a:noFill/>
          <a:ln>
            <a:noFill/>
          </a:ln>
        </p:spPr>
      </p:pic>
      <p:pic>
        <p:nvPicPr>
          <p:cNvPr id="112" name="Shape 112"/>
          <p:cNvPicPr preferRelativeResize="0"/>
          <p:nvPr/>
        </p:nvPicPr>
        <p:blipFill rotWithShape="1">
          <a:blip r:embed="rId5">
            <a:alphaModFix/>
          </a:blip>
          <a:srcRect b="0" l="0" r="0" t="14081"/>
          <a:stretch/>
        </p:blipFill>
        <p:spPr>
          <a:xfrm>
            <a:off x="5559675" y="2787549"/>
            <a:ext cx="3584322" cy="2052625"/>
          </a:xfrm>
          <a:prstGeom prst="rect">
            <a:avLst/>
          </a:prstGeom>
          <a:noFill/>
          <a:ln>
            <a:noFill/>
          </a:ln>
        </p:spPr>
      </p:pic>
      <p:pic>
        <p:nvPicPr>
          <p:cNvPr id="113" name="Shape 113"/>
          <p:cNvPicPr preferRelativeResize="0"/>
          <p:nvPr/>
        </p:nvPicPr>
        <p:blipFill>
          <a:blip r:embed="rId6">
            <a:alphaModFix/>
          </a:blip>
          <a:stretch>
            <a:fillRect/>
          </a:stretch>
        </p:blipFill>
        <p:spPr>
          <a:xfrm>
            <a:off x="2867715" y="2787550"/>
            <a:ext cx="2691962" cy="2052623"/>
          </a:xfrm>
          <a:prstGeom prst="rect">
            <a:avLst/>
          </a:prstGeom>
          <a:noFill/>
          <a:ln>
            <a:noFill/>
          </a:ln>
        </p:spPr>
      </p:pic>
      <p:pic>
        <p:nvPicPr>
          <p:cNvPr id="114" name="Shape 114"/>
          <p:cNvPicPr preferRelativeResize="0"/>
          <p:nvPr/>
        </p:nvPicPr>
        <p:blipFill rotWithShape="1">
          <a:blip r:embed="rId7">
            <a:alphaModFix/>
          </a:blip>
          <a:srcRect b="0" l="26849" r="11513" t="0"/>
          <a:stretch/>
        </p:blipFill>
        <p:spPr>
          <a:xfrm>
            <a:off x="4451055" y="4840173"/>
            <a:ext cx="1833645" cy="2052622"/>
          </a:xfrm>
          <a:prstGeom prst="rect">
            <a:avLst/>
          </a:prstGeom>
          <a:noFill/>
          <a:ln>
            <a:noFill/>
          </a:ln>
        </p:spPr>
      </p:pic>
      <p:pic>
        <p:nvPicPr>
          <p:cNvPr id="115" name="Shape 115"/>
          <p:cNvPicPr preferRelativeResize="0"/>
          <p:nvPr/>
        </p:nvPicPr>
        <p:blipFill>
          <a:blip r:embed="rId8">
            <a:alphaModFix/>
          </a:blip>
          <a:stretch>
            <a:fillRect/>
          </a:stretch>
        </p:blipFill>
        <p:spPr>
          <a:xfrm>
            <a:off x="6284713" y="4840173"/>
            <a:ext cx="1539461" cy="2052623"/>
          </a:xfrm>
          <a:prstGeom prst="rect">
            <a:avLst/>
          </a:prstGeom>
          <a:noFill/>
          <a:ln>
            <a:noFill/>
          </a:ln>
        </p:spPr>
      </p:pic>
      <p:sp>
        <p:nvSpPr>
          <p:cNvPr id="116" name="Shape 116"/>
          <p:cNvSpPr txBox="1"/>
          <p:nvPr/>
        </p:nvSpPr>
        <p:spPr>
          <a:xfrm>
            <a:off x="6673805" y="4629597"/>
            <a:ext cx="4580400" cy="267899"/>
          </a:xfrm>
          <a:prstGeom prst="rect">
            <a:avLst/>
          </a:prstGeom>
          <a:noFill/>
          <a:ln>
            <a:noFill/>
          </a:ln>
        </p:spPr>
        <p:txBody>
          <a:bodyPr anchorCtr="0" anchor="t" bIns="91425" lIns="91425" rIns="91425" tIns="91425">
            <a:noAutofit/>
          </a:bodyPr>
          <a:lstStyle/>
          <a:p>
            <a:pPr lvl="0" rtl="0">
              <a:spcBef>
                <a:spcPts val="0"/>
              </a:spcBef>
              <a:buNone/>
            </a:pPr>
            <a:r>
              <a:rPr i="1" lang="en" sz="600">
                <a:solidFill>
                  <a:srgbClr val="EFEFEF"/>
                </a:solidFill>
                <a:latin typeface="Open Sans"/>
                <a:ea typeface="Open Sans"/>
                <a:cs typeface="Open Sans"/>
                <a:sym typeface="Open Sans"/>
              </a:rPr>
              <a:t>Photo Credit </a:t>
            </a:r>
            <a:r>
              <a:rPr b="1" i="1" lang="en" sz="600">
                <a:solidFill>
                  <a:srgbClr val="EFEFEF"/>
                </a:solidFill>
                <a:latin typeface="Open Sans"/>
                <a:ea typeface="Open Sans"/>
                <a:cs typeface="Open Sans"/>
                <a:sym typeface="Open Sans"/>
                <a:hlinkClick r:id="rId9"/>
              </a:rPr>
              <a:t>Alex Berger</a:t>
            </a:r>
            <a:r>
              <a:rPr i="1" lang="en" sz="600">
                <a:solidFill>
                  <a:srgbClr val="EFEFEF"/>
                </a:solidFill>
                <a:latin typeface="Open Sans"/>
                <a:ea typeface="Open Sans"/>
                <a:cs typeface="Open Sans"/>
                <a:sym typeface="Open Sans"/>
              </a:rPr>
              <a:t>/Flickr through a Creative Commons license.</a:t>
            </a:r>
          </a:p>
        </p:txBody>
      </p:sp>
      <p:sp>
        <p:nvSpPr>
          <p:cNvPr id="117" name="Shape 117"/>
          <p:cNvSpPr txBox="1"/>
          <p:nvPr/>
        </p:nvSpPr>
        <p:spPr>
          <a:xfrm>
            <a:off x="-22269" y="4629597"/>
            <a:ext cx="4580400" cy="267899"/>
          </a:xfrm>
          <a:prstGeom prst="rect">
            <a:avLst/>
          </a:prstGeom>
          <a:noFill/>
          <a:ln>
            <a:noFill/>
          </a:ln>
        </p:spPr>
        <p:txBody>
          <a:bodyPr anchorCtr="0" anchor="t" bIns="91425" lIns="91425" rIns="91425" tIns="91425">
            <a:noAutofit/>
          </a:bodyPr>
          <a:lstStyle/>
          <a:p>
            <a:pPr lvl="0" rtl="0">
              <a:spcBef>
                <a:spcPts val="0"/>
              </a:spcBef>
              <a:buClr>
                <a:schemeClr val="dk1"/>
              </a:buClr>
              <a:buSzPct val="183333"/>
              <a:buFont typeface="Arial"/>
              <a:buNone/>
            </a:pPr>
            <a:r>
              <a:rPr i="1" lang="en" sz="600">
                <a:solidFill>
                  <a:srgbClr val="EFEFEF"/>
                </a:solidFill>
                <a:latin typeface="Open Sans"/>
                <a:ea typeface="Open Sans"/>
                <a:cs typeface="Open Sans"/>
                <a:sym typeface="Open Sans"/>
              </a:rPr>
              <a:t>Photo Credit: </a:t>
            </a:r>
            <a:r>
              <a:rPr b="1" i="1" lang="en" sz="600">
                <a:solidFill>
                  <a:srgbClr val="EFEFEF"/>
                </a:solidFill>
                <a:latin typeface="Open Sans"/>
                <a:ea typeface="Open Sans"/>
                <a:cs typeface="Open Sans"/>
                <a:sym typeface="Open Sans"/>
              </a:rPr>
              <a:t>Neil Palmer </a:t>
            </a:r>
            <a:r>
              <a:rPr i="1" lang="en" sz="600">
                <a:solidFill>
                  <a:srgbClr val="EFEFEF"/>
                </a:solidFill>
                <a:latin typeface="Open Sans"/>
                <a:ea typeface="Open Sans"/>
                <a:cs typeface="Open Sans"/>
                <a:sym typeface="Open Sans"/>
              </a:rPr>
              <a:t>(CIAT)/Flickr through a Creative Commons license.</a:t>
            </a:r>
          </a:p>
          <a:p>
            <a:pPr lvl="0" rtl="0">
              <a:spcBef>
                <a:spcPts val="0"/>
              </a:spcBef>
              <a:buClr>
                <a:schemeClr val="dk1"/>
              </a:buClr>
              <a:buFont typeface="Arial"/>
              <a:buNone/>
            </a:pPr>
            <a:r>
              <a:t/>
            </a:r>
            <a:endParaRPr i="1" sz="600">
              <a:solidFill>
                <a:srgbClr val="EFEFEF"/>
              </a:solidFill>
              <a:latin typeface="Open Sans"/>
              <a:ea typeface="Open Sans"/>
              <a:cs typeface="Open Sans"/>
              <a:sym typeface="Open Sans"/>
            </a:endParaRPr>
          </a:p>
          <a:p>
            <a:pPr lvl="0" rtl="0">
              <a:spcBef>
                <a:spcPts val="0"/>
              </a:spcBef>
              <a:buNone/>
            </a:pPr>
            <a:r>
              <a:t/>
            </a:r>
            <a:endParaRPr i="1" sz="600">
              <a:solidFill>
                <a:srgbClr val="EFEFEF"/>
              </a:solidFill>
              <a:latin typeface="Open Sans"/>
              <a:ea typeface="Open Sans"/>
              <a:cs typeface="Open Sans"/>
              <a:sym typeface="Open Sans"/>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Office Theme">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theme>
</file>

<file path=ppt/theme/theme2.xml><?xml version="1.0" encoding="utf-8"?>
<a:theme xmlns:a="http://schemas.openxmlformats.org/drawingml/2006/main" xmlns:r="http://schemas.openxmlformats.org/officeDocument/2006/relationships"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